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67" r:id="rId4"/>
    <p:sldId id="258" r:id="rId5"/>
    <p:sldId id="259" r:id="rId6"/>
    <p:sldId id="260" r:id="rId7"/>
    <p:sldId id="263" r:id="rId8"/>
    <p:sldId id="265" r:id="rId9"/>
    <p:sldId id="262" r:id="rId10"/>
    <p:sldId id="278" r:id="rId11"/>
    <p:sldId id="261" r:id="rId12"/>
    <p:sldId id="277" r:id="rId13"/>
  </p:sldIdLst>
  <p:sldSz cx="18288000" cy="10287000"/>
  <p:notesSz cx="6858000" cy="9144000"/>
  <p:embeddedFontLst>
    <p:embeddedFont>
      <p:font typeface="Alata" panose="020B0604020202020204" charset="0"/>
      <p:regular r:id="rId15"/>
    </p:embeddedFont>
    <p:embeddedFont>
      <p:font typeface="Amasis MT Pro Black" panose="02040A04050005020304" pitchFamily="18" charset="0"/>
      <p:bold r:id="rId16"/>
      <p:boldItalic r:id="rId17"/>
    </p:embeddedFont>
    <p:embeddedFont>
      <p:font typeface="Open Sans Extra Bold" panose="020B0604020202020204" charset="0"/>
      <p:regular r:id="rId18"/>
    </p:embeddedFont>
    <p:embeddedFont>
      <p:font typeface="Poppins" panose="00000500000000000000" pitchFamily="2" charset="0"/>
      <p:regular r:id="rId19"/>
      <p:bold r:id="rId20"/>
      <p:italic r:id="rId21"/>
      <p:boldItalic r:id="rId22"/>
    </p:embeddedFont>
    <p:embeddedFont>
      <p:font typeface="Poppi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DA7"/>
    <a:srgbClr val="6E08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4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1875CC-B041-43E2-849E-D5DCE2C4D090}"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92901-144C-4D95-A7CD-878552E2B7A8}" type="slidenum">
              <a:rPr lang="en-US" smtClean="0"/>
              <a:t>‹#›</a:t>
            </a:fld>
            <a:endParaRPr lang="en-US"/>
          </a:p>
        </p:txBody>
      </p:sp>
    </p:spTree>
    <p:extLst>
      <p:ext uri="{BB962C8B-B14F-4D97-AF65-F5344CB8AC3E}">
        <p14:creationId xmlns:p14="http://schemas.microsoft.com/office/powerpoint/2010/main" val="3042057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92901-144C-4D95-A7CD-878552E2B7A8}" type="slidenum">
              <a:rPr lang="en-US" smtClean="0"/>
              <a:t>3</a:t>
            </a:fld>
            <a:endParaRPr lang="en-US"/>
          </a:p>
        </p:txBody>
      </p:sp>
    </p:spTree>
    <p:extLst>
      <p:ext uri="{BB962C8B-B14F-4D97-AF65-F5344CB8AC3E}">
        <p14:creationId xmlns:p14="http://schemas.microsoft.com/office/powerpoint/2010/main" val="2117263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eg"/><Relationship Id="rId9"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298747"/>
            <a:ext cx="8015383" cy="3201849"/>
          </a:xfrm>
          <a:prstGeom prst="rect">
            <a:avLst/>
          </a:prstGeom>
        </p:spPr>
        <p:txBody>
          <a:bodyPr lIns="0" tIns="0" rIns="0" bIns="0" rtlCol="0" anchor="t">
            <a:spAutoFit/>
          </a:bodyPr>
          <a:lstStyle/>
          <a:p>
            <a:pPr algn="l">
              <a:lnSpc>
                <a:spcPts val="12819"/>
              </a:lnSpc>
            </a:pPr>
            <a:r>
              <a:rPr lang="en-US" sz="9156" dirty="0">
                <a:solidFill>
                  <a:srgbClr val="051D40"/>
                </a:solidFill>
                <a:latin typeface="Open Sans Extra Bold"/>
                <a:ea typeface="Open Sans Extra Bold"/>
                <a:cs typeface="Open Sans Extra Bold"/>
                <a:sym typeface="Open Sans Extra Bold"/>
              </a:rPr>
              <a:t>Graduation</a:t>
            </a:r>
          </a:p>
          <a:p>
            <a:pPr algn="l">
              <a:lnSpc>
                <a:spcPts val="12819"/>
              </a:lnSpc>
              <a:spcBef>
                <a:spcPct val="0"/>
              </a:spcBef>
            </a:pPr>
            <a:r>
              <a:rPr lang="en-US" sz="9156" dirty="0">
                <a:solidFill>
                  <a:srgbClr val="051D40"/>
                </a:solidFill>
                <a:latin typeface="Open Sans Extra Bold"/>
                <a:ea typeface="Open Sans Extra Bold"/>
                <a:cs typeface="Open Sans Extra Bold"/>
                <a:sym typeface="Open Sans Extra Bold"/>
              </a:rPr>
              <a:t>Project</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en-US"/>
          </a:p>
        </p:txBody>
      </p:sp>
      <p:sp>
        <p:nvSpPr>
          <p:cNvPr id="16" name="TextBox 16"/>
          <p:cNvSpPr txBox="1"/>
          <p:nvPr/>
        </p:nvSpPr>
        <p:spPr>
          <a:xfrm>
            <a:off x="1391331" y="6631448"/>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By: Team 1 - Bug Crushers</a:t>
            </a:r>
          </a:p>
        </p:txBody>
      </p:sp>
      <p:grpSp>
        <p:nvGrpSpPr>
          <p:cNvPr id="17" name="Group 17"/>
          <p:cNvGrpSpPr>
            <a:grpSpLocks noChangeAspect="1"/>
          </p:cNvGrpSpPr>
          <p:nvPr/>
        </p:nvGrpSpPr>
        <p:grpSpPr>
          <a:xfrm>
            <a:off x="8573918" y="3143201"/>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txBody>
            <a:bodyPr/>
            <a:lstStyle/>
            <a:p>
              <a:endParaRPr lang="en-US"/>
            </a:p>
          </p:txBody>
        </p:sp>
      </p:grpSp>
      <p:grpSp>
        <p:nvGrpSpPr>
          <p:cNvPr id="28" name="Group 27">
            <a:extLst>
              <a:ext uri="{FF2B5EF4-FFF2-40B4-BE49-F238E27FC236}">
                <a16:creationId xmlns:a16="http://schemas.microsoft.com/office/drawing/2014/main" id="{7589DD70-7AF5-43D7-4F91-A258A53D7ECD}"/>
              </a:ext>
            </a:extLst>
          </p:cNvPr>
          <p:cNvGrpSpPr/>
          <p:nvPr/>
        </p:nvGrpSpPr>
        <p:grpSpPr>
          <a:xfrm>
            <a:off x="633424" y="1146762"/>
            <a:ext cx="6850921" cy="1715730"/>
            <a:chOff x="633424" y="1146762"/>
            <a:chExt cx="6850921" cy="1715730"/>
          </a:xfrm>
        </p:grpSpPr>
        <p:sp>
          <p:nvSpPr>
            <p:cNvPr id="23" name="Freeform 23"/>
            <p:cNvSpPr/>
            <p:nvPr/>
          </p:nvSpPr>
          <p:spPr>
            <a:xfrm>
              <a:off x="633424" y="1146762"/>
              <a:ext cx="1723288" cy="1715730"/>
            </a:xfrm>
            <a:custGeom>
              <a:avLst/>
              <a:gdLst/>
              <a:ahLst/>
              <a:cxnLst/>
              <a:rect l="l" t="t" r="r" b="b"/>
              <a:pathLst>
                <a:path w="1723288" h="1715730">
                  <a:moveTo>
                    <a:pt x="0" y="0"/>
                  </a:moveTo>
                  <a:lnTo>
                    <a:pt x="1723288" y="0"/>
                  </a:lnTo>
                  <a:lnTo>
                    <a:pt x="1723288" y="1715731"/>
                  </a:lnTo>
                  <a:lnTo>
                    <a:pt x="0" y="1715731"/>
                  </a:lnTo>
                  <a:lnTo>
                    <a:pt x="0" y="0"/>
                  </a:lnTo>
                  <a:close/>
                </a:path>
              </a:pathLst>
            </a:custGeom>
            <a:blipFill>
              <a:blip r:embed="rId4"/>
              <a:stretch>
                <a:fillRect/>
              </a:stretch>
            </a:blipFill>
          </p:spPr>
          <p:txBody>
            <a:bodyPr/>
            <a:lstStyle/>
            <a:p>
              <a:endParaRPr lang="en-US"/>
            </a:p>
          </p:txBody>
        </p:sp>
        <p:sp>
          <p:nvSpPr>
            <p:cNvPr id="25" name="TextBox 25"/>
            <p:cNvSpPr txBox="1"/>
            <p:nvPr/>
          </p:nvSpPr>
          <p:spPr>
            <a:xfrm>
              <a:off x="2356712" y="1514784"/>
              <a:ext cx="5127633" cy="893514"/>
            </a:xfrm>
            <a:prstGeom prst="rect">
              <a:avLst/>
            </a:prstGeom>
          </p:spPr>
          <p:txBody>
            <a:bodyPr lIns="0" tIns="0" rIns="0" bIns="0" rtlCol="0" anchor="t">
              <a:spAutoFit/>
            </a:bodyPr>
            <a:lstStyle/>
            <a:p>
              <a:pPr algn="l">
                <a:lnSpc>
                  <a:spcPts val="3621"/>
                </a:lnSpc>
              </a:pPr>
              <a:r>
                <a:rPr lang="en-US" sz="2586" b="1" spc="-51" dirty="0">
                  <a:solidFill>
                    <a:srgbClr val="346DA7"/>
                  </a:solidFill>
                  <a:latin typeface="Poppins Bold" panose="020B0604020202020204" charset="0"/>
                  <a:ea typeface="Poppins Bold"/>
                  <a:cs typeface="Poppins Bold" panose="020B0604020202020204" charset="0"/>
                  <a:sym typeface="Poppins Bold"/>
                </a:rPr>
                <a:t>Digital Egypt Pioneers Initiative</a:t>
              </a:r>
            </a:p>
            <a:p>
              <a:pPr algn="ctr">
                <a:lnSpc>
                  <a:spcPts val="3621"/>
                </a:lnSpc>
              </a:pPr>
              <a:r>
                <a:rPr lang="ar-EG" sz="2586" b="1" spc="-51" dirty="0">
                  <a:solidFill>
                    <a:srgbClr val="346DA7"/>
                  </a:solidFill>
                  <a:latin typeface="Poppins Bold" panose="020B0604020202020204" charset="0"/>
                  <a:ea typeface="Open Sans Extra Bold" panose="020B0604020202020204" charset="0"/>
                  <a:cs typeface="Open Sans Extra Bold" panose="020B0604020202020204" charset="0"/>
                  <a:sym typeface="Poppins Bold"/>
                </a:rPr>
                <a:t>رواد مصر الرقمية</a:t>
              </a:r>
              <a:endParaRPr lang="en-US" sz="2586" b="1" spc="-51" dirty="0">
                <a:solidFill>
                  <a:srgbClr val="346DA7"/>
                </a:solidFill>
                <a:latin typeface="Open Sans Extra Bold" panose="020B0604020202020204" charset="0"/>
                <a:ea typeface="Open Sans Extra Bold" panose="020B0604020202020204" charset="0"/>
                <a:cs typeface="Open Sans Extra Bold" panose="020B0604020202020204" charset="0"/>
                <a:sym typeface="Poppins Bold"/>
              </a:endParaRPr>
            </a:p>
          </p:txBody>
        </p:sp>
      </p:grpSp>
      <p:grpSp>
        <p:nvGrpSpPr>
          <p:cNvPr id="27" name="Group 26">
            <a:extLst>
              <a:ext uri="{FF2B5EF4-FFF2-40B4-BE49-F238E27FC236}">
                <a16:creationId xmlns:a16="http://schemas.microsoft.com/office/drawing/2014/main" id="{9C3DCCB5-CDE2-4025-F573-D3F1AED34B8F}"/>
              </a:ext>
            </a:extLst>
          </p:cNvPr>
          <p:cNvGrpSpPr/>
          <p:nvPr/>
        </p:nvGrpSpPr>
        <p:grpSpPr>
          <a:xfrm>
            <a:off x="10545351" y="1145129"/>
            <a:ext cx="4389849" cy="1559971"/>
            <a:chOff x="9406715" y="1146762"/>
            <a:chExt cx="4389849" cy="1559971"/>
          </a:xfrm>
        </p:grpSpPr>
        <p:sp>
          <p:nvSpPr>
            <p:cNvPr id="24" name="Freeform 24"/>
            <p:cNvSpPr/>
            <p:nvPr/>
          </p:nvSpPr>
          <p:spPr>
            <a:xfrm>
              <a:off x="9406715" y="1146762"/>
              <a:ext cx="1559971" cy="1559971"/>
            </a:xfrm>
            <a:custGeom>
              <a:avLst/>
              <a:gdLst/>
              <a:ahLst/>
              <a:cxnLst/>
              <a:rect l="l" t="t" r="r" b="b"/>
              <a:pathLst>
                <a:path w="1559971" h="1559971">
                  <a:moveTo>
                    <a:pt x="0" y="0"/>
                  </a:moveTo>
                  <a:lnTo>
                    <a:pt x="1559971" y="0"/>
                  </a:lnTo>
                  <a:lnTo>
                    <a:pt x="1559971" y="1559972"/>
                  </a:lnTo>
                  <a:lnTo>
                    <a:pt x="0" y="1559972"/>
                  </a:lnTo>
                  <a:lnTo>
                    <a:pt x="0" y="0"/>
                  </a:lnTo>
                  <a:close/>
                </a:path>
              </a:pathLst>
            </a:custGeom>
            <a:blipFill>
              <a:blip r:embed="rId5"/>
              <a:stretch>
                <a:fillRect/>
              </a:stretch>
            </a:blipFill>
          </p:spPr>
          <p:txBody>
            <a:bodyPr/>
            <a:lstStyle/>
            <a:p>
              <a:endParaRPr lang="en-US"/>
            </a:p>
          </p:txBody>
        </p:sp>
        <p:sp>
          <p:nvSpPr>
            <p:cNvPr id="26" name="TextBox 26"/>
            <p:cNvSpPr txBox="1"/>
            <p:nvPr/>
          </p:nvSpPr>
          <p:spPr>
            <a:xfrm>
              <a:off x="11130003" y="1664327"/>
              <a:ext cx="2666561" cy="439095"/>
            </a:xfrm>
            <a:prstGeom prst="rect">
              <a:avLst/>
            </a:prstGeom>
          </p:spPr>
          <p:txBody>
            <a:bodyPr lIns="0" tIns="0" rIns="0" bIns="0" rtlCol="0" anchor="t">
              <a:spAutoFit/>
            </a:bodyPr>
            <a:lstStyle/>
            <a:p>
              <a:pPr algn="ctr">
                <a:lnSpc>
                  <a:spcPts val="3621"/>
                </a:lnSpc>
                <a:spcBef>
                  <a:spcPct val="0"/>
                </a:spcBef>
              </a:pPr>
              <a:r>
                <a:rPr lang="en-US" sz="2586" b="1" spc="-51" dirty="0">
                  <a:solidFill>
                    <a:srgbClr val="6E0805"/>
                  </a:solidFill>
                  <a:latin typeface="Poppins Bold"/>
                  <a:ea typeface="Poppins Bold"/>
                  <a:cs typeface="Poppins Bold"/>
                  <a:sym typeface="Poppins Bold"/>
                </a:rPr>
                <a:t>ITC Colleague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AFA19B9B-0AB6-B70E-A40A-7AAEB280E9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1420E9-B451-BA45-E210-72B6859CA045}"/>
              </a:ext>
            </a:extLst>
          </p:cNvPr>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grpSp>
        <p:nvGrpSpPr>
          <p:cNvPr id="3" name="Group 3">
            <a:extLst>
              <a:ext uri="{FF2B5EF4-FFF2-40B4-BE49-F238E27FC236}">
                <a16:creationId xmlns:a16="http://schemas.microsoft.com/office/drawing/2014/main" id="{42A05EE2-1A3F-B15D-7A44-366F9E9C5ABC}"/>
              </a:ext>
            </a:extLst>
          </p:cNvPr>
          <p:cNvGrpSpPr/>
          <p:nvPr/>
        </p:nvGrpSpPr>
        <p:grpSpPr>
          <a:xfrm>
            <a:off x="1028700" y="2324100"/>
            <a:ext cx="14586028" cy="6617776"/>
            <a:chOff x="0" y="0"/>
            <a:chExt cx="3841588" cy="1340288"/>
          </a:xfrm>
        </p:grpSpPr>
        <p:sp>
          <p:nvSpPr>
            <p:cNvPr id="4" name="Freeform 4">
              <a:extLst>
                <a:ext uri="{FF2B5EF4-FFF2-40B4-BE49-F238E27FC236}">
                  <a16:creationId xmlns:a16="http://schemas.microsoft.com/office/drawing/2014/main" id="{4C07A19A-488A-D25F-8DAC-DBAFB1A8ACAE}"/>
                </a:ext>
              </a:extLst>
            </p:cNvPr>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dirty="0"/>
            </a:p>
          </p:txBody>
        </p:sp>
        <p:sp>
          <p:nvSpPr>
            <p:cNvPr id="5" name="TextBox 5">
              <a:extLst>
                <a:ext uri="{FF2B5EF4-FFF2-40B4-BE49-F238E27FC236}">
                  <a16:creationId xmlns:a16="http://schemas.microsoft.com/office/drawing/2014/main" id="{3F82BB91-B1B9-AF0B-17BE-2997D78B8545}"/>
                </a:ext>
              </a:extLst>
            </p:cNvPr>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264639BA-4B10-2F8C-2D43-297B66DCD1F1}"/>
              </a:ext>
            </a:extLst>
          </p:cNvPr>
          <p:cNvSpPr txBox="1"/>
          <p:nvPr/>
        </p:nvSpPr>
        <p:spPr>
          <a:xfrm>
            <a:off x="1270420" y="904875"/>
            <a:ext cx="5775957" cy="1126591"/>
          </a:xfrm>
          <a:prstGeom prst="rect">
            <a:avLst/>
          </a:prstGeom>
        </p:spPr>
        <p:txBody>
          <a:bodyPr lIns="0" tIns="0" rIns="0" bIns="0" rtlCol="0" anchor="t">
            <a:spAutoFit/>
          </a:bodyPr>
          <a:lstStyle/>
          <a:p>
            <a:pPr algn="l">
              <a:lnSpc>
                <a:spcPts val="9247"/>
              </a:lnSpc>
              <a:spcBef>
                <a:spcPct val="0"/>
              </a:spcBef>
            </a:pPr>
            <a:r>
              <a:rPr lang="en-US" sz="6605" dirty="0">
                <a:solidFill>
                  <a:srgbClr val="FDFDFD"/>
                </a:solidFill>
                <a:latin typeface="Open Sans Extra Bold"/>
                <a:ea typeface="Open Sans Extra Bold"/>
                <a:cs typeface="Open Sans Extra Bold"/>
                <a:sym typeface="Open Sans Extra Bold"/>
              </a:rPr>
              <a:t>Architecture</a:t>
            </a:r>
          </a:p>
        </p:txBody>
      </p:sp>
      <p:grpSp>
        <p:nvGrpSpPr>
          <p:cNvPr id="11" name="Group 11">
            <a:extLst>
              <a:ext uri="{FF2B5EF4-FFF2-40B4-BE49-F238E27FC236}">
                <a16:creationId xmlns:a16="http://schemas.microsoft.com/office/drawing/2014/main" id="{02960579-93CC-2E02-167F-E310DBFE2981}"/>
              </a:ext>
            </a:extLst>
          </p:cNvPr>
          <p:cNvGrpSpPr/>
          <p:nvPr/>
        </p:nvGrpSpPr>
        <p:grpSpPr>
          <a:xfrm>
            <a:off x="15573718" y="7940477"/>
            <a:ext cx="4693046" cy="4693046"/>
            <a:chOff x="0" y="0"/>
            <a:chExt cx="812800" cy="812800"/>
          </a:xfrm>
        </p:grpSpPr>
        <p:sp>
          <p:nvSpPr>
            <p:cNvPr id="12" name="Freeform 12">
              <a:extLst>
                <a:ext uri="{FF2B5EF4-FFF2-40B4-BE49-F238E27FC236}">
                  <a16:creationId xmlns:a16="http://schemas.microsoft.com/office/drawing/2014/main" id="{B79D18D6-E372-28FA-AA56-E02B7F46AE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a:extLst>
                <a:ext uri="{FF2B5EF4-FFF2-40B4-BE49-F238E27FC236}">
                  <a16:creationId xmlns:a16="http://schemas.microsoft.com/office/drawing/2014/main" id="{9B9EE020-3A58-CAF1-EABF-7AD8B1DF49F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a:extLst>
              <a:ext uri="{FF2B5EF4-FFF2-40B4-BE49-F238E27FC236}">
                <a16:creationId xmlns:a16="http://schemas.microsoft.com/office/drawing/2014/main" id="{B09B602A-BF1B-3B6A-F41F-669CAB1E179E}"/>
              </a:ext>
            </a:extLst>
          </p:cNvPr>
          <p:cNvSpPr txBox="1"/>
          <p:nvPr/>
        </p:nvSpPr>
        <p:spPr>
          <a:xfrm>
            <a:off x="1284627" y="4176211"/>
            <a:ext cx="4447186" cy="3930884"/>
          </a:xfrm>
          <a:prstGeom prst="rect">
            <a:avLst/>
          </a:prstGeom>
        </p:spPr>
        <p:txBody>
          <a:bodyPr wrap="square" lIns="0" tIns="0" rIns="0" bIns="0" rtlCol="0" anchor="t">
            <a:spAutoFit/>
          </a:bodyPr>
          <a:lstStyle/>
          <a:p>
            <a:pPr algn="ctr">
              <a:lnSpc>
                <a:spcPts val="2763"/>
              </a:lnSpc>
            </a:pPr>
            <a:r>
              <a:rPr lang="en-US" sz="1973" u="none" strike="noStrike" spc="-39" dirty="0">
                <a:solidFill>
                  <a:srgbClr val="145DA0"/>
                </a:solidFill>
                <a:latin typeface="Poppins"/>
                <a:ea typeface="Poppins"/>
                <a:cs typeface="Poppins"/>
                <a:sym typeface="Poppins"/>
              </a:rPr>
              <a:t>Entity Framework (EF) is used as our ORM (Object-Relational Mapper) to simplify data access. We used </a:t>
            </a:r>
            <a:r>
              <a:rPr lang="en-US" sz="1973" u="none" strike="noStrike" spc="-39" dirty="0" err="1">
                <a:solidFill>
                  <a:srgbClr val="145DA0"/>
                </a:solidFill>
                <a:latin typeface="Poppins"/>
                <a:ea typeface="Poppins"/>
                <a:cs typeface="Poppins"/>
                <a:sym typeface="Poppins"/>
              </a:rPr>
              <a:t>DbContext</a:t>
            </a:r>
            <a:r>
              <a:rPr lang="en-US" sz="1973" u="none" strike="noStrike" spc="-39" dirty="0">
                <a:solidFill>
                  <a:srgbClr val="145DA0"/>
                </a:solidFill>
                <a:latin typeface="Poppins"/>
                <a:ea typeface="Poppins"/>
                <a:cs typeface="Poppins"/>
                <a:sym typeface="Poppins"/>
              </a:rPr>
              <a:t> to manage database connections and migrations to update and maintain the database schema during development. </a:t>
            </a:r>
          </a:p>
          <a:p>
            <a:pPr algn="ctr">
              <a:lnSpc>
                <a:spcPts val="2763"/>
              </a:lnSpc>
            </a:pPr>
            <a:r>
              <a:rPr lang="en-US" sz="1973" u="none" strike="noStrike" spc="-39" dirty="0">
                <a:solidFill>
                  <a:srgbClr val="145DA0"/>
                </a:solidFill>
                <a:latin typeface="Poppins"/>
                <a:ea typeface="Poppins"/>
                <a:cs typeface="Poppins"/>
                <a:sym typeface="Poppins"/>
              </a:rPr>
              <a:t>For instance, we created the product and category tables and managed relationships between users and orders.</a:t>
            </a:r>
          </a:p>
        </p:txBody>
      </p:sp>
      <p:sp>
        <p:nvSpPr>
          <p:cNvPr id="15" name="AutoShape 15">
            <a:extLst>
              <a:ext uri="{FF2B5EF4-FFF2-40B4-BE49-F238E27FC236}">
                <a16:creationId xmlns:a16="http://schemas.microsoft.com/office/drawing/2014/main" id="{B0E79A73-7C43-A3CC-CA9D-C98F257E1B32}"/>
              </a:ext>
            </a:extLst>
          </p:cNvPr>
          <p:cNvSpPr/>
          <p:nvPr/>
        </p:nvSpPr>
        <p:spPr>
          <a:xfrm>
            <a:off x="5938889" y="2457023"/>
            <a:ext cx="1" cy="6267877"/>
          </a:xfrm>
          <a:prstGeom prst="line">
            <a:avLst/>
          </a:prstGeom>
          <a:ln w="38100" cap="flat">
            <a:solidFill>
              <a:srgbClr val="145DA0"/>
            </a:solidFill>
            <a:prstDash val="solid"/>
            <a:headEnd type="none" w="sm" len="sm"/>
            <a:tailEnd type="none" w="sm" len="sm"/>
          </a:ln>
        </p:spPr>
        <p:txBody>
          <a:bodyPr/>
          <a:lstStyle/>
          <a:p>
            <a:endParaRPr lang="en-US"/>
          </a:p>
        </p:txBody>
      </p:sp>
      <p:sp>
        <p:nvSpPr>
          <p:cNvPr id="16" name="TextBox 16">
            <a:extLst>
              <a:ext uri="{FF2B5EF4-FFF2-40B4-BE49-F238E27FC236}">
                <a16:creationId xmlns:a16="http://schemas.microsoft.com/office/drawing/2014/main" id="{0C7BCF55-73B4-5F15-5D2F-E4839B8DDE92}"/>
              </a:ext>
            </a:extLst>
          </p:cNvPr>
          <p:cNvSpPr txBox="1"/>
          <p:nvPr/>
        </p:nvSpPr>
        <p:spPr>
          <a:xfrm>
            <a:off x="1409684" y="2495319"/>
            <a:ext cx="4307922" cy="1428981"/>
          </a:xfrm>
          <a:prstGeom prst="rect">
            <a:avLst/>
          </a:prstGeom>
        </p:spPr>
        <p:txBody>
          <a:bodyPr wrap="square" lIns="0" tIns="0" rIns="0" bIns="0" rtlCol="0" anchor="t">
            <a:spAutoFit/>
          </a:bodyPr>
          <a:lstStyle/>
          <a:p>
            <a:pPr algn="ctr">
              <a:lnSpc>
                <a:spcPts val="3759"/>
              </a:lnSpc>
              <a:spcBef>
                <a:spcPct val="0"/>
              </a:spcBef>
            </a:pPr>
            <a:r>
              <a:rPr lang="en-US" sz="2685" dirty="0">
                <a:solidFill>
                  <a:srgbClr val="145DA0"/>
                </a:solidFill>
                <a:latin typeface="Open Sans Extra Bold"/>
                <a:ea typeface="Open Sans Extra Bold"/>
                <a:cs typeface="Open Sans Extra Bold"/>
                <a:sym typeface="Open Sans Extra Bold"/>
              </a:rPr>
              <a:t>Database Interaction (Entity Framework &amp; Migrations)</a:t>
            </a:r>
          </a:p>
        </p:txBody>
      </p:sp>
      <p:sp>
        <p:nvSpPr>
          <p:cNvPr id="17" name="TextBox 17">
            <a:extLst>
              <a:ext uri="{FF2B5EF4-FFF2-40B4-BE49-F238E27FC236}">
                <a16:creationId xmlns:a16="http://schemas.microsoft.com/office/drawing/2014/main" id="{EE7F165E-561A-6072-6EB8-3EC1E91D17A8}"/>
              </a:ext>
            </a:extLst>
          </p:cNvPr>
          <p:cNvSpPr txBox="1"/>
          <p:nvPr/>
        </p:nvSpPr>
        <p:spPr>
          <a:xfrm>
            <a:off x="6130776" y="4176211"/>
            <a:ext cx="4441549" cy="4289957"/>
          </a:xfrm>
          <a:prstGeom prst="rect">
            <a:avLst/>
          </a:prstGeom>
        </p:spPr>
        <p:txBody>
          <a:bodyPr wrap="square" lIns="0" tIns="0" rIns="0" bIns="0" rtlCol="0" anchor="t">
            <a:spAutoFit/>
          </a:bodyPr>
          <a:lstStyle/>
          <a:p>
            <a:pPr algn="ctr">
              <a:lnSpc>
                <a:spcPts val="2763"/>
              </a:lnSpc>
            </a:pPr>
            <a:r>
              <a:rPr lang="en-US" sz="1973" u="none" strike="noStrike" spc="-39" dirty="0">
                <a:solidFill>
                  <a:srgbClr val="145DA0"/>
                </a:solidFill>
                <a:latin typeface="Poppins"/>
                <a:ea typeface="Poppins"/>
                <a:cs typeface="Poppins"/>
                <a:sym typeface="Poppins"/>
              </a:rPr>
              <a:t>We followed an NTier Architecture by separating the application into different layers: the presentation layer (views), business logic layer (controllers, services), and data access layer (repositories)</a:t>
            </a:r>
          </a:p>
          <a:p>
            <a:pPr algn="ctr">
              <a:lnSpc>
                <a:spcPts val="2763"/>
              </a:lnSpc>
            </a:pPr>
            <a:endParaRPr lang="en-US" sz="1973" spc="-39" dirty="0">
              <a:solidFill>
                <a:srgbClr val="145DA0"/>
              </a:solidFill>
              <a:latin typeface="Poppins"/>
              <a:ea typeface="Poppins"/>
              <a:cs typeface="Poppins"/>
              <a:sym typeface="Poppins"/>
            </a:endParaRPr>
          </a:p>
          <a:p>
            <a:pPr algn="ctr">
              <a:lnSpc>
                <a:spcPts val="2763"/>
              </a:lnSpc>
            </a:pPr>
            <a:r>
              <a:rPr lang="en-US" sz="1973" u="none" strike="noStrike" spc="-39" dirty="0">
                <a:solidFill>
                  <a:srgbClr val="145DA0"/>
                </a:solidFill>
                <a:latin typeface="Poppins"/>
                <a:ea typeface="Poppins"/>
                <a:cs typeface="Poppins"/>
                <a:sym typeface="Poppins"/>
              </a:rPr>
              <a:t>The Repository Pattern and Unit of Work were implemented to encapsulate database logic, making the data access more flexible and testable.</a:t>
            </a:r>
          </a:p>
        </p:txBody>
      </p:sp>
      <p:sp>
        <p:nvSpPr>
          <p:cNvPr id="18" name="TextBox 18">
            <a:extLst>
              <a:ext uri="{FF2B5EF4-FFF2-40B4-BE49-F238E27FC236}">
                <a16:creationId xmlns:a16="http://schemas.microsoft.com/office/drawing/2014/main" id="{F3D9E659-AB63-4861-AB46-073E27315664}"/>
              </a:ext>
            </a:extLst>
          </p:cNvPr>
          <p:cNvSpPr txBox="1"/>
          <p:nvPr/>
        </p:nvSpPr>
        <p:spPr>
          <a:xfrm>
            <a:off x="6396338" y="2628900"/>
            <a:ext cx="3894077" cy="941668"/>
          </a:xfrm>
          <a:prstGeom prst="rect">
            <a:avLst/>
          </a:prstGeom>
        </p:spPr>
        <p:txBody>
          <a:bodyPr wrap="square" lIns="0" tIns="0" rIns="0" bIns="0" rtlCol="0" anchor="t">
            <a:spAutoFit/>
          </a:bodyPr>
          <a:lstStyle/>
          <a:p>
            <a:pPr algn="ctr">
              <a:lnSpc>
                <a:spcPts val="3759"/>
              </a:lnSpc>
              <a:spcBef>
                <a:spcPct val="0"/>
              </a:spcBef>
            </a:pPr>
            <a:r>
              <a:rPr lang="en-US" sz="2685" dirty="0">
                <a:solidFill>
                  <a:srgbClr val="145DA0"/>
                </a:solidFill>
                <a:latin typeface="Open Sans Extra Bold"/>
                <a:ea typeface="Open Sans Extra Bold"/>
                <a:cs typeface="Open Sans Extra Bold"/>
                <a:sym typeface="Open Sans Extra Bold"/>
              </a:rPr>
              <a:t>NTier Architecture &amp; Repository Pattern</a:t>
            </a:r>
          </a:p>
        </p:txBody>
      </p:sp>
      <p:sp>
        <p:nvSpPr>
          <p:cNvPr id="19" name="TextBox 19">
            <a:extLst>
              <a:ext uri="{FF2B5EF4-FFF2-40B4-BE49-F238E27FC236}">
                <a16:creationId xmlns:a16="http://schemas.microsoft.com/office/drawing/2014/main" id="{7F753ED5-C19E-99EE-4843-549BBB35506E}"/>
              </a:ext>
            </a:extLst>
          </p:cNvPr>
          <p:cNvSpPr txBox="1"/>
          <p:nvPr/>
        </p:nvSpPr>
        <p:spPr>
          <a:xfrm>
            <a:off x="10849079" y="4176211"/>
            <a:ext cx="4590784" cy="4289957"/>
          </a:xfrm>
          <a:prstGeom prst="rect">
            <a:avLst/>
          </a:prstGeom>
        </p:spPr>
        <p:txBody>
          <a:bodyPr wrap="square" lIns="0" tIns="0" rIns="0" bIns="0" rtlCol="0" anchor="t">
            <a:spAutoFit/>
          </a:bodyPr>
          <a:lstStyle/>
          <a:p>
            <a:pPr algn="ctr">
              <a:lnSpc>
                <a:spcPts val="2763"/>
              </a:lnSpc>
            </a:pPr>
            <a:r>
              <a:rPr lang="en-US" sz="1973" u="none" strike="noStrike" spc="-39" dirty="0">
                <a:solidFill>
                  <a:srgbClr val="145DA0"/>
                </a:solidFill>
                <a:latin typeface="Poppins"/>
                <a:ea typeface="Poppins"/>
                <a:cs typeface="Poppins"/>
                <a:sym typeface="Poppins"/>
              </a:rPr>
              <a:t>ASP.NET Identity was used to manage user authentication and authorization. We integrated roles (Admin, Customer) and implemented custom user properties to extend the identity model.</a:t>
            </a:r>
          </a:p>
          <a:p>
            <a:pPr algn="ctr">
              <a:lnSpc>
                <a:spcPts val="2763"/>
              </a:lnSpc>
            </a:pPr>
            <a:endParaRPr lang="en-US" sz="1973" spc="-39" dirty="0">
              <a:solidFill>
                <a:srgbClr val="145DA0"/>
              </a:solidFill>
              <a:latin typeface="Poppins"/>
              <a:ea typeface="Poppins"/>
              <a:cs typeface="Poppins"/>
              <a:sym typeface="Poppins"/>
            </a:endParaRPr>
          </a:p>
          <a:p>
            <a:pPr algn="ctr">
              <a:lnSpc>
                <a:spcPts val="2763"/>
              </a:lnSpc>
            </a:pPr>
            <a:r>
              <a:rPr lang="en-US" sz="1973" u="none" strike="noStrike" spc="-39" dirty="0">
                <a:solidFill>
                  <a:srgbClr val="145DA0"/>
                </a:solidFill>
                <a:latin typeface="Poppins"/>
                <a:ea typeface="Poppins"/>
                <a:cs typeface="Poppins"/>
                <a:sym typeface="Poppins"/>
              </a:rPr>
              <a:t>Security features such as </a:t>
            </a:r>
            <a:r>
              <a:rPr lang="en-US" sz="1973" u="none" strike="noStrike" spc="-39" dirty="0" err="1">
                <a:solidFill>
                  <a:srgbClr val="145DA0"/>
                </a:solidFill>
                <a:latin typeface="Poppins"/>
                <a:ea typeface="Poppins"/>
                <a:cs typeface="Poppins"/>
                <a:sym typeface="Poppins"/>
              </a:rPr>
              <a:t>ValidateAntiForgeryToken</a:t>
            </a:r>
            <a:r>
              <a:rPr lang="en-US" sz="1973" u="none" strike="noStrike" spc="-39" dirty="0">
                <a:solidFill>
                  <a:srgbClr val="145DA0"/>
                </a:solidFill>
                <a:latin typeface="Poppins"/>
                <a:ea typeface="Poppins"/>
                <a:cs typeface="Poppins"/>
                <a:sym typeface="Poppins"/>
              </a:rPr>
              <a:t> and Authorize attributes were applied to prevent attacks and restrict access based on user roles.</a:t>
            </a:r>
          </a:p>
        </p:txBody>
      </p:sp>
      <p:sp>
        <p:nvSpPr>
          <p:cNvPr id="20" name="TextBox 20">
            <a:extLst>
              <a:ext uri="{FF2B5EF4-FFF2-40B4-BE49-F238E27FC236}">
                <a16:creationId xmlns:a16="http://schemas.microsoft.com/office/drawing/2014/main" id="{906717B6-3B87-7A6B-642F-7A9241E16AD2}"/>
              </a:ext>
            </a:extLst>
          </p:cNvPr>
          <p:cNvSpPr txBox="1"/>
          <p:nvPr/>
        </p:nvSpPr>
        <p:spPr>
          <a:xfrm>
            <a:off x="11199641" y="2645229"/>
            <a:ext cx="3841262" cy="941668"/>
          </a:xfrm>
          <a:prstGeom prst="rect">
            <a:avLst/>
          </a:prstGeom>
        </p:spPr>
        <p:txBody>
          <a:bodyPr wrap="square" lIns="0" tIns="0" rIns="0" bIns="0" rtlCol="0" anchor="t">
            <a:spAutoFit/>
          </a:bodyPr>
          <a:lstStyle/>
          <a:p>
            <a:pPr algn="ctr">
              <a:lnSpc>
                <a:spcPts val="3759"/>
              </a:lnSpc>
              <a:spcBef>
                <a:spcPct val="0"/>
              </a:spcBef>
            </a:pPr>
            <a:r>
              <a:rPr lang="en-US" sz="2685" dirty="0">
                <a:solidFill>
                  <a:srgbClr val="145DA0"/>
                </a:solidFill>
                <a:latin typeface="Open Sans Extra Bold"/>
                <a:ea typeface="Open Sans Extra Bold"/>
                <a:cs typeface="Open Sans Extra Bold"/>
                <a:sym typeface="Open Sans Extra Bold"/>
              </a:rPr>
              <a:t>Security and Identity Management</a:t>
            </a:r>
          </a:p>
        </p:txBody>
      </p:sp>
      <p:sp>
        <p:nvSpPr>
          <p:cNvPr id="21" name="AutoShape 21">
            <a:extLst>
              <a:ext uri="{FF2B5EF4-FFF2-40B4-BE49-F238E27FC236}">
                <a16:creationId xmlns:a16="http://schemas.microsoft.com/office/drawing/2014/main" id="{DABBE247-3538-9712-D371-189B783DF6C2}"/>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en-US"/>
          </a:p>
        </p:txBody>
      </p:sp>
      <p:sp>
        <p:nvSpPr>
          <p:cNvPr id="22" name="AutoShape 15">
            <a:extLst>
              <a:ext uri="{FF2B5EF4-FFF2-40B4-BE49-F238E27FC236}">
                <a16:creationId xmlns:a16="http://schemas.microsoft.com/office/drawing/2014/main" id="{DA67DF94-9627-0BE7-CE1D-989B4F6BB1AC}"/>
              </a:ext>
            </a:extLst>
          </p:cNvPr>
          <p:cNvSpPr/>
          <p:nvPr/>
        </p:nvSpPr>
        <p:spPr>
          <a:xfrm>
            <a:off x="10689378" y="2457022"/>
            <a:ext cx="1" cy="6267877"/>
          </a:xfrm>
          <a:prstGeom prst="line">
            <a:avLst/>
          </a:prstGeom>
          <a:ln w="38100" cap="flat">
            <a:solidFill>
              <a:srgbClr val="145DA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137643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dirty="0">
                <a:solidFill>
                  <a:srgbClr val="FDFDFD"/>
                </a:solidFill>
                <a:latin typeface="Open Sans Extra Bold"/>
                <a:ea typeface="Open Sans Extra Bold"/>
                <a:cs typeface="Open Sans Extra Bold"/>
                <a:sym typeface="Open Sans Extra Bold"/>
              </a:rPr>
              <a:t>Future Enhancements</a:t>
            </a:r>
          </a:p>
        </p:txBody>
      </p:sp>
      <p:grpSp>
        <p:nvGrpSpPr>
          <p:cNvPr id="34" name="Group 33">
            <a:extLst>
              <a:ext uri="{FF2B5EF4-FFF2-40B4-BE49-F238E27FC236}">
                <a16:creationId xmlns:a16="http://schemas.microsoft.com/office/drawing/2014/main" id="{A734F556-51C4-0778-87ED-B5D49B0A7571}"/>
              </a:ext>
            </a:extLst>
          </p:cNvPr>
          <p:cNvGrpSpPr/>
          <p:nvPr/>
        </p:nvGrpSpPr>
        <p:grpSpPr>
          <a:xfrm>
            <a:off x="6224860" y="3298645"/>
            <a:ext cx="5841799" cy="5541434"/>
            <a:chOff x="6224860" y="3298645"/>
            <a:chExt cx="5841799" cy="5541434"/>
          </a:xfrm>
        </p:grpSpPr>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22" name="Group 22"/>
            <p:cNvGrpSpPr/>
            <p:nvPr/>
          </p:nvGrpSpPr>
          <p:grpSpPr>
            <a:xfrm>
              <a:off x="6358655" y="3447950"/>
              <a:ext cx="5570690" cy="3133474"/>
              <a:chOff x="0" y="0"/>
              <a:chExt cx="11289030" cy="6350000"/>
            </a:xfrm>
          </p:grpSpPr>
          <p:sp>
            <p:nvSpPr>
              <p:cNvPr id="23" name="Freeform 23"/>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061" b="-9061"/>
                </a:stretch>
              </a:blipFill>
            </p:spPr>
            <p:txBody>
              <a:bodyPr/>
              <a:lstStyle/>
              <a:p>
                <a:endParaRPr lang="en-US"/>
              </a:p>
            </p:txBody>
          </p:sp>
        </p:grpSp>
        <p:sp>
          <p:nvSpPr>
            <p:cNvPr id="27" name="TextBox 27"/>
            <p:cNvSpPr txBox="1"/>
            <p:nvPr/>
          </p:nvSpPr>
          <p:spPr>
            <a:xfrm>
              <a:off x="6494747" y="7675898"/>
              <a:ext cx="5297877" cy="287002"/>
            </a:xfrm>
            <a:prstGeom prst="rect">
              <a:avLst/>
            </a:prstGeom>
          </p:spPr>
          <p:txBody>
            <a:bodyPr lIns="0" tIns="0" rIns="0" bIns="0" rtlCol="0" anchor="t">
              <a:spAutoFit/>
            </a:bodyPr>
            <a:lstStyle/>
            <a:p>
              <a:pPr marL="0" lvl="0" indent="0" algn="ctr">
                <a:lnSpc>
                  <a:spcPts val="2145"/>
                </a:lnSpc>
                <a:spcBef>
                  <a:spcPct val="0"/>
                </a:spcBef>
              </a:pPr>
              <a:r>
                <a:rPr lang="en-US" sz="2400" dirty="0"/>
                <a:t>UI/UX improvements</a:t>
              </a:r>
              <a:endParaRPr lang="en-US" sz="2400" u="none" strike="noStrike" spc="-30" dirty="0">
                <a:solidFill>
                  <a:srgbClr val="051D40"/>
                </a:solidFill>
                <a:latin typeface="Poppins"/>
                <a:ea typeface="Poppins"/>
                <a:cs typeface="Poppins"/>
                <a:sym typeface="Poppins"/>
              </a:endParaRPr>
            </a:p>
          </p:txBody>
        </p:sp>
        <p:sp>
          <p:nvSpPr>
            <p:cNvPr id="30" name="TextBox 30"/>
            <p:cNvSpPr txBox="1"/>
            <p:nvPr/>
          </p:nvSpPr>
          <p:spPr>
            <a:xfrm>
              <a:off x="7587049" y="6659120"/>
              <a:ext cx="2877407" cy="793807"/>
            </a:xfrm>
            <a:prstGeom prst="rect">
              <a:avLst/>
            </a:prstGeom>
          </p:spPr>
          <p:txBody>
            <a:bodyPr lIns="0" tIns="0" rIns="0" bIns="0" rtlCol="0" anchor="t">
              <a:spAutoFit/>
            </a:bodyPr>
            <a:lstStyle/>
            <a:p>
              <a:pPr marL="0" lvl="0" indent="0" algn="ctr">
                <a:lnSpc>
                  <a:spcPts val="3200"/>
                </a:lnSpc>
                <a:spcBef>
                  <a:spcPct val="0"/>
                </a:spcBef>
              </a:pPr>
              <a:r>
                <a:rPr lang="en-US" sz="2286" b="1" u="none" strike="noStrike" dirty="0">
                  <a:solidFill>
                    <a:srgbClr val="051D40"/>
                  </a:solidFill>
                  <a:latin typeface="Open Sans Extra Bold"/>
                  <a:ea typeface="Open Sans Extra Bold"/>
                  <a:cs typeface="Open Sans Extra Bold"/>
                  <a:sym typeface="Open Sans Extra Bold"/>
                </a:rPr>
                <a:t>Improving user experience</a:t>
              </a:r>
            </a:p>
          </p:txBody>
        </p:sp>
      </p:grpSp>
      <p:grpSp>
        <p:nvGrpSpPr>
          <p:cNvPr id="35" name="Group 34">
            <a:extLst>
              <a:ext uri="{FF2B5EF4-FFF2-40B4-BE49-F238E27FC236}">
                <a16:creationId xmlns:a16="http://schemas.microsoft.com/office/drawing/2014/main" id="{31959F85-C8C5-7812-19A7-8EEFE8568C8F}"/>
              </a:ext>
            </a:extLst>
          </p:cNvPr>
          <p:cNvGrpSpPr/>
          <p:nvPr/>
        </p:nvGrpSpPr>
        <p:grpSpPr>
          <a:xfrm>
            <a:off x="12213997" y="3298645"/>
            <a:ext cx="5841799" cy="5541434"/>
            <a:chOff x="12213997" y="3298645"/>
            <a:chExt cx="5841799" cy="5541434"/>
          </a:xfrm>
        </p:grpSpPr>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24" name="Group 24"/>
            <p:cNvGrpSpPr/>
            <p:nvPr/>
          </p:nvGrpSpPr>
          <p:grpSpPr>
            <a:xfrm>
              <a:off x="12349552" y="3446286"/>
              <a:ext cx="5570690" cy="3133474"/>
              <a:chOff x="0" y="0"/>
              <a:chExt cx="11289030" cy="6350000"/>
            </a:xfrm>
          </p:grpSpPr>
          <p:sp>
            <p:nvSpPr>
              <p:cNvPr id="25" name="Freeform 2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12895" b="-12895"/>
                </a:stretch>
              </a:blipFill>
            </p:spPr>
            <p:txBody>
              <a:bodyPr/>
              <a:lstStyle/>
              <a:p>
                <a:endParaRPr lang="en-US"/>
              </a:p>
            </p:txBody>
          </p:sp>
        </p:grpSp>
        <p:sp>
          <p:nvSpPr>
            <p:cNvPr id="31" name="TextBox 31"/>
            <p:cNvSpPr txBox="1"/>
            <p:nvPr/>
          </p:nvSpPr>
          <p:spPr>
            <a:xfrm>
              <a:off x="13695879" y="6659119"/>
              <a:ext cx="2877407" cy="793807"/>
            </a:xfrm>
            <a:prstGeom prst="rect">
              <a:avLst/>
            </a:prstGeom>
          </p:spPr>
          <p:txBody>
            <a:bodyPr lIns="0" tIns="0" rIns="0" bIns="0" rtlCol="0" anchor="t">
              <a:spAutoFit/>
            </a:bodyPr>
            <a:lstStyle/>
            <a:p>
              <a:pPr marL="0" lvl="0" indent="0" algn="ctr">
                <a:lnSpc>
                  <a:spcPts val="3200"/>
                </a:lnSpc>
                <a:spcBef>
                  <a:spcPct val="0"/>
                </a:spcBef>
              </a:pPr>
              <a:r>
                <a:rPr lang="en-US" sz="2286" b="1" u="none" strike="noStrike" dirty="0">
                  <a:solidFill>
                    <a:srgbClr val="051D40"/>
                  </a:solidFill>
                  <a:latin typeface="Open Sans Extra Bold"/>
                  <a:ea typeface="Open Sans Extra Bold"/>
                  <a:cs typeface="Open Sans Extra Bold"/>
                  <a:sym typeface="Open Sans Extra Bold"/>
                </a:rPr>
                <a:t>Scaling the project for larger traffic</a:t>
              </a:r>
            </a:p>
          </p:txBody>
        </p:sp>
      </p:grpSp>
      <p:grpSp>
        <p:nvGrpSpPr>
          <p:cNvPr id="33" name="Group 32">
            <a:extLst>
              <a:ext uri="{FF2B5EF4-FFF2-40B4-BE49-F238E27FC236}">
                <a16:creationId xmlns:a16="http://schemas.microsoft.com/office/drawing/2014/main" id="{382A78B2-C54E-D431-12C1-AA5605AC2863}"/>
              </a:ext>
            </a:extLst>
          </p:cNvPr>
          <p:cNvGrpSpPr/>
          <p:nvPr/>
        </p:nvGrpSpPr>
        <p:grpSpPr>
          <a:xfrm>
            <a:off x="232204" y="3298645"/>
            <a:ext cx="5841799" cy="5541434"/>
            <a:chOff x="232204" y="3298645"/>
            <a:chExt cx="5841799" cy="5541434"/>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20" name="Group 20"/>
            <p:cNvGrpSpPr/>
            <p:nvPr/>
          </p:nvGrpSpPr>
          <p:grpSpPr>
            <a:xfrm>
              <a:off x="384604" y="3447950"/>
              <a:ext cx="5570690" cy="3133474"/>
              <a:chOff x="0" y="0"/>
              <a:chExt cx="11289030" cy="6350000"/>
            </a:xfrm>
          </p:grpSpPr>
          <p:sp>
            <p:nvSpPr>
              <p:cNvPr id="21" name="Freeform 21"/>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9339" b="-9339"/>
                </a:stretch>
              </a:blipFill>
            </p:spPr>
            <p:txBody>
              <a:bodyPr/>
              <a:lstStyle/>
              <a:p>
                <a:endParaRPr lang="en-US"/>
              </a:p>
            </p:txBody>
          </p:sp>
        </p:grpSp>
        <p:sp>
          <p:nvSpPr>
            <p:cNvPr id="29" name="TextBox 29"/>
            <p:cNvSpPr txBox="1"/>
            <p:nvPr/>
          </p:nvSpPr>
          <p:spPr>
            <a:xfrm>
              <a:off x="960362" y="6711893"/>
              <a:ext cx="4385481" cy="793807"/>
            </a:xfrm>
            <a:prstGeom prst="rect">
              <a:avLst/>
            </a:prstGeom>
          </p:spPr>
          <p:txBody>
            <a:bodyPr wrap="square" lIns="0" tIns="0" rIns="0" bIns="0" rtlCol="0" anchor="t">
              <a:spAutoFit/>
            </a:bodyPr>
            <a:lstStyle/>
            <a:p>
              <a:pPr marL="0" lvl="0" indent="0" algn="ctr">
                <a:lnSpc>
                  <a:spcPts val="3200"/>
                </a:lnSpc>
                <a:spcBef>
                  <a:spcPct val="0"/>
                </a:spcBef>
              </a:pPr>
              <a:r>
                <a:rPr lang="en-US" sz="2286" b="1" u="none" strike="noStrike" dirty="0">
                  <a:solidFill>
                    <a:srgbClr val="051D40"/>
                  </a:solidFill>
                  <a:latin typeface="Open Sans Extra Bold"/>
                  <a:ea typeface="Open Sans Extra Bold"/>
                  <a:cs typeface="Open Sans Extra Bold"/>
                  <a:sym typeface="Open Sans Extra Bold"/>
                </a:rPr>
                <a:t>Adding more advanced features</a:t>
              </a:r>
            </a:p>
          </p:txBody>
        </p:sp>
        <p:sp>
          <p:nvSpPr>
            <p:cNvPr id="32" name="TextBox 32"/>
            <p:cNvSpPr txBox="1"/>
            <p:nvPr/>
          </p:nvSpPr>
          <p:spPr>
            <a:xfrm>
              <a:off x="520696" y="7686324"/>
              <a:ext cx="5297877" cy="287002"/>
            </a:xfrm>
            <a:prstGeom prst="rect">
              <a:avLst/>
            </a:prstGeom>
          </p:spPr>
          <p:txBody>
            <a:bodyPr lIns="0" tIns="0" rIns="0" bIns="0" rtlCol="0" anchor="t">
              <a:spAutoFit/>
            </a:bodyPr>
            <a:lstStyle/>
            <a:p>
              <a:pPr marL="0" lvl="0" indent="0" algn="ctr">
                <a:lnSpc>
                  <a:spcPts val="2145"/>
                </a:lnSpc>
                <a:spcBef>
                  <a:spcPct val="0"/>
                </a:spcBef>
              </a:pPr>
              <a:r>
                <a:rPr lang="en-US" sz="2400" dirty="0"/>
                <a:t>e.g., product recommendations, reviews</a:t>
              </a:r>
              <a:endParaRPr lang="en-US" sz="2400" u="none" strike="noStrike" spc="-30" dirty="0">
                <a:solidFill>
                  <a:srgbClr val="051D40"/>
                </a:solidFill>
                <a:latin typeface="Poppins"/>
                <a:ea typeface="Poppins"/>
                <a:cs typeface="Poppins"/>
                <a:sym typeface="Poppi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7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75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right)">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6EE007-B3F1-95B5-7232-5F25B7D66E08}"/>
              </a:ext>
            </a:extLst>
          </p:cNvPr>
          <p:cNvSpPr txBox="1"/>
          <p:nvPr/>
        </p:nvSpPr>
        <p:spPr>
          <a:xfrm>
            <a:off x="4556502" y="-1965930"/>
            <a:ext cx="9144000" cy="1569660"/>
          </a:xfrm>
          <a:prstGeom prst="rect">
            <a:avLst/>
          </a:prstGeom>
          <a:noFill/>
        </p:spPr>
        <p:txBody>
          <a:bodyPr wrap="square">
            <a:spAutoFit/>
          </a:bodyPr>
          <a:lstStyle/>
          <a:p>
            <a:pPr algn="ctr"/>
            <a:r>
              <a:rPr lang="en-US" sz="9600" dirty="0">
                <a:latin typeface="Alata" panose="020B0604020202020204" charset="0"/>
              </a:rPr>
              <a:t>Final Project</a:t>
            </a:r>
          </a:p>
        </p:txBody>
      </p:sp>
      <p:sp>
        <p:nvSpPr>
          <p:cNvPr id="5" name="TextBox 4">
            <a:extLst>
              <a:ext uri="{FF2B5EF4-FFF2-40B4-BE49-F238E27FC236}">
                <a16:creationId xmlns:a16="http://schemas.microsoft.com/office/drawing/2014/main" id="{827D2724-B048-9BE0-7D20-C35915518C80}"/>
              </a:ext>
            </a:extLst>
          </p:cNvPr>
          <p:cNvSpPr txBox="1"/>
          <p:nvPr/>
        </p:nvSpPr>
        <p:spPr>
          <a:xfrm>
            <a:off x="4572000" y="-1181100"/>
            <a:ext cx="914400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lata" panose="020B0604020202020204" charset="0"/>
                <a:ea typeface="+mn-ea"/>
                <a:cs typeface="+mn-cs"/>
              </a:rPr>
              <a:t>Team Leader: Ziad </a:t>
            </a:r>
            <a:r>
              <a:rPr kumimoji="0" lang="en-US" sz="4800" b="0" i="0" u="none" strike="noStrike" kern="1200" cap="none" spc="0" normalizeH="0" baseline="0" noProof="0" dirty="0" err="1">
                <a:ln>
                  <a:noFill/>
                </a:ln>
                <a:solidFill>
                  <a:prstClr val="black"/>
                </a:solidFill>
                <a:effectLst/>
                <a:uLnTx/>
                <a:uFillTx/>
                <a:latin typeface="Alata" panose="020B0604020202020204" charset="0"/>
                <a:ea typeface="+mn-ea"/>
                <a:cs typeface="+mn-cs"/>
              </a:rPr>
              <a:t>Ghoraba</a:t>
            </a:r>
            <a:endParaRPr kumimoji="0" lang="en-US" sz="4800" b="0" i="0" u="none" strike="noStrike" kern="1200" cap="none" spc="0" normalizeH="0" baseline="0" noProof="0" dirty="0">
              <a:ln>
                <a:noFill/>
              </a:ln>
              <a:solidFill>
                <a:prstClr val="black"/>
              </a:solidFill>
              <a:effectLst/>
              <a:uLnTx/>
              <a:uFillTx/>
              <a:latin typeface="Alata" panose="020B0604020202020204" charset="0"/>
              <a:ea typeface="+mn-ea"/>
              <a:cs typeface="+mn-cs"/>
            </a:endParaRPr>
          </a:p>
        </p:txBody>
      </p:sp>
      <p:sp>
        <p:nvSpPr>
          <p:cNvPr id="7" name="TextBox 6">
            <a:extLst>
              <a:ext uri="{FF2B5EF4-FFF2-40B4-BE49-F238E27FC236}">
                <a16:creationId xmlns:a16="http://schemas.microsoft.com/office/drawing/2014/main" id="{6F0DF12C-F10A-B20C-BC7F-E3D1B787244E}"/>
              </a:ext>
            </a:extLst>
          </p:cNvPr>
          <p:cNvSpPr txBox="1"/>
          <p:nvPr/>
        </p:nvSpPr>
        <p:spPr>
          <a:xfrm>
            <a:off x="4191000" y="-3695700"/>
            <a:ext cx="9906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lata" panose="020B0604020202020204" charset="0"/>
                <a:ea typeface="+mn-ea"/>
                <a:cs typeface="+mn-cs"/>
              </a:rPr>
              <a:t>Presentation by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lata" panose="020B0604020202020204" charset="0"/>
                <a:ea typeface="+mn-ea"/>
                <a:cs typeface="+mn-cs"/>
              </a:rPr>
              <a:t>M</a:t>
            </a:r>
            <a:r>
              <a:rPr lang="en-US" sz="4800" dirty="0" err="1">
                <a:solidFill>
                  <a:prstClr val="black"/>
                </a:solidFill>
                <a:latin typeface="Alata" panose="020B0604020202020204" charset="0"/>
              </a:rPr>
              <a:t>ohamed</a:t>
            </a:r>
            <a:r>
              <a:rPr kumimoji="0" lang="en-US" sz="4800" b="0" i="0" u="none" strike="noStrike" kern="1200" cap="none" spc="0" normalizeH="0" baseline="0" noProof="0" dirty="0">
                <a:ln>
                  <a:noFill/>
                </a:ln>
                <a:solidFill>
                  <a:prstClr val="black"/>
                </a:solidFill>
                <a:effectLst/>
                <a:uLnTx/>
                <a:uFillTx/>
                <a:latin typeface="Alata" panose="020B0604020202020204" charset="0"/>
                <a:ea typeface="+mn-ea"/>
                <a:cs typeface="+mn-cs"/>
              </a:rPr>
              <a:t> Mattar</a:t>
            </a:r>
          </a:p>
        </p:txBody>
      </p:sp>
      <p:sp>
        <p:nvSpPr>
          <p:cNvPr id="9" name="TextBox 8">
            <a:extLst>
              <a:ext uri="{FF2B5EF4-FFF2-40B4-BE49-F238E27FC236}">
                <a16:creationId xmlns:a16="http://schemas.microsoft.com/office/drawing/2014/main" id="{08E1A96E-58A6-7960-58A0-438E8BA04116}"/>
              </a:ext>
            </a:extLst>
          </p:cNvPr>
          <p:cNvSpPr txBox="1"/>
          <p:nvPr/>
        </p:nvSpPr>
        <p:spPr>
          <a:xfrm>
            <a:off x="4572000" y="-2274235"/>
            <a:ext cx="9144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lata" panose="020B0604020202020204" charset="0"/>
                <a:ea typeface="+mn-ea"/>
                <a:cs typeface="+mn-cs"/>
              </a:rPr>
              <a:t>Supervisor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lata" panose="020B0604020202020204" charset="0"/>
                <a:ea typeface="+mn-ea"/>
                <a:cs typeface="+mn-cs"/>
              </a:rPr>
              <a:t>Eng. Mahmoud </a:t>
            </a:r>
            <a:r>
              <a:rPr lang="en-US" sz="4800" dirty="0">
                <a:solidFill>
                  <a:prstClr val="black"/>
                </a:solidFill>
                <a:latin typeface="Alata" panose="020B0604020202020204" charset="0"/>
              </a:rPr>
              <a:t>Khalid</a:t>
            </a:r>
            <a:endParaRPr kumimoji="0" lang="en-US" sz="4800" b="0" i="0" u="none" strike="noStrike" kern="1200" cap="none" spc="0" normalizeH="0" baseline="0" noProof="0" dirty="0">
              <a:ln>
                <a:noFill/>
              </a:ln>
              <a:solidFill>
                <a:prstClr val="black"/>
              </a:solidFill>
              <a:effectLst/>
              <a:uLnTx/>
              <a:uFillTx/>
              <a:latin typeface="Alata" panose="020B0604020202020204" charset="0"/>
              <a:ea typeface="+mn-ea"/>
              <a:cs typeface="+mn-cs"/>
            </a:endParaRPr>
          </a:p>
        </p:txBody>
      </p:sp>
      <p:sp>
        <p:nvSpPr>
          <p:cNvPr id="11" name="TextBox 10">
            <a:extLst>
              <a:ext uri="{FF2B5EF4-FFF2-40B4-BE49-F238E27FC236}">
                <a16:creationId xmlns:a16="http://schemas.microsoft.com/office/drawing/2014/main" id="{7CC516CA-C7F5-6778-A2C5-B71880CE7F10}"/>
              </a:ext>
            </a:extLst>
          </p:cNvPr>
          <p:cNvSpPr txBox="1"/>
          <p:nvPr/>
        </p:nvSpPr>
        <p:spPr>
          <a:xfrm>
            <a:off x="4564251" y="-1763470"/>
            <a:ext cx="9144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Alata" panose="020B0604020202020204" charset="0"/>
                <a:ea typeface="+mn-ea"/>
                <a:cs typeface="+mn-cs"/>
              </a:rPr>
              <a:t>TEAM 1</a:t>
            </a:r>
          </a:p>
        </p:txBody>
      </p:sp>
      <p:sp>
        <p:nvSpPr>
          <p:cNvPr id="15" name="TextBox 14">
            <a:extLst>
              <a:ext uri="{FF2B5EF4-FFF2-40B4-BE49-F238E27FC236}">
                <a16:creationId xmlns:a16="http://schemas.microsoft.com/office/drawing/2014/main" id="{3169B4CF-5979-439E-8EC8-421C65214261}"/>
              </a:ext>
            </a:extLst>
          </p:cNvPr>
          <p:cNvSpPr txBox="1"/>
          <p:nvPr/>
        </p:nvSpPr>
        <p:spPr>
          <a:xfrm>
            <a:off x="3390900" y="-2206524"/>
            <a:ext cx="11506200" cy="178510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0" b="0" i="0" u="none" strike="noStrike" kern="1200" cap="none" spc="0" normalizeH="0" baseline="0" noProof="0" dirty="0">
                <a:ln>
                  <a:noFill/>
                </a:ln>
                <a:solidFill>
                  <a:prstClr val="black"/>
                </a:solidFill>
                <a:effectLst/>
                <a:uLnTx/>
                <a:uFillTx/>
                <a:latin typeface="Alata" panose="020B0604020202020204" charset="0"/>
                <a:ea typeface="+mn-ea"/>
                <a:cs typeface="+mn-cs"/>
              </a:rPr>
              <a:t>BUG CRUSHERS</a:t>
            </a:r>
          </a:p>
        </p:txBody>
      </p:sp>
      <p:sp>
        <p:nvSpPr>
          <p:cNvPr id="2" name="Freeform 23">
            <a:extLst>
              <a:ext uri="{FF2B5EF4-FFF2-40B4-BE49-F238E27FC236}">
                <a16:creationId xmlns:a16="http://schemas.microsoft.com/office/drawing/2014/main" id="{B1B682E9-6ED8-B34D-DB06-8481393BCBF1}"/>
              </a:ext>
            </a:extLst>
          </p:cNvPr>
          <p:cNvSpPr/>
          <p:nvPr/>
        </p:nvSpPr>
        <p:spPr>
          <a:xfrm>
            <a:off x="14583512" y="8476343"/>
            <a:ext cx="1723288" cy="1715730"/>
          </a:xfrm>
          <a:custGeom>
            <a:avLst/>
            <a:gdLst/>
            <a:ahLst/>
            <a:cxnLst/>
            <a:rect l="l" t="t" r="r" b="b"/>
            <a:pathLst>
              <a:path w="1723288" h="1715730">
                <a:moveTo>
                  <a:pt x="0" y="0"/>
                </a:moveTo>
                <a:lnTo>
                  <a:pt x="1723288" y="0"/>
                </a:lnTo>
                <a:lnTo>
                  <a:pt x="1723288" y="1715731"/>
                </a:lnTo>
                <a:lnTo>
                  <a:pt x="0" y="1715731"/>
                </a:lnTo>
                <a:lnTo>
                  <a:pt x="0" y="0"/>
                </a:lnTo>
                <a:close/>
              </a:path>
            </a:pathLst>
          </a:custGeom>
          <a:blipFill>
            <a:blip r:embed="rId2"/>
            <a:stretch>
              <a:fillRect/>
            </a:stretch>
          </a:blipFill>
        </p:spPr>
        <p:txBody>
          <a:bodyPr/>
          <a:lstStyle/>
          <a:p>
            <a:endParaRPr lang="en-US"/>
          </a:p>
        </p:txBody>
      </p:sp>
      <p:sp>
        <p:nvSpPr>
          <p:cNvPr id="4" name="Freeform 24">
            <a:extLst>
              <a:ext uri="{FF2B5EF4-FFF2-40B4-BE49-F238E27FC236}">
                <a16:creationId xmlns:a16="http://schemas.microsoft.com/office/drawing/2014/main" id="{BF580493-0272-64CB-DD4E-28CC9AA6BC6B}"/>
              </a:ext>
            </a:extLst>
          </p:cNvPr>
          <p:cNvSpPr/>
          <p:nvPr/>
        </p:nvSpPr>
        <p:spPr>
          <a:xfrm>
            <a:off x="16347029" y="8476343"/>
            <a:ext cx="1559971" cy="1559971"/>
          </a:xfrm>
          <a:custGeom>
            <a:avLst/>
            <a:gdLst/>
            <a:ahLst/>
            <a:cxnLst/>
            <a:rect l="l" t="t" r="r" b="b"/>
            <a:pathLst>
              <a:path w="1559971" h="1559971">
                <a:moveTo>
                  <a:pt x="0" y="0"/>
                </a:moveTo>
                <a:lnTo>
                  <a:pt x="1559971" y="0"/>
                </a:lnTo>
                <a:lnTo>
                  <a:pt x="1559971" y="1559972"/>
                </a:lnTo>
                <a:lnTo>
                  <a:pt x="0" y="1559972"/>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1750376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94444E-6 4.81481E-6 L -1.94444E-6 1.37546 " pathEditMode="relative" rAng="0" ptsTypes="AA">
                                      <p:cBhvr>
                                        <p:cTn id="6" dur="11250" fill="hold"/>
                                        <p:tgtEl>
                                          <p:spTgt spid="3"/>
                                        </p:tgtEl>
                                        <p:attrNameLst>
                                          <p:attrName>ppt_x</p:attrName>
                                          <p:attrName>ppt_y</p:attrName>
                                        </p:attrNameLst>
                                      </p:cBhvr>
                                      <p:rCtr x="0" y="68765"/>
                                    </p:animMotion>
                                  </p:childTnLst>
                                </p:cTn>
                              </p:par>
                              <p:par>
                                <p:cTn id="7" presetID="42" presetClass="path" presetSubtype="0" accel="50000" decel="50000" fill="hold" grpId="0" nodeType="withEffect">
                                  <p:stCondLst>
                                    <p:cond delay="1500"/>
                                  </p:stCondLst>
                                  <p:childTnLst>
                                    <p:animMotion origin="layout" path="M 0 2.71605E-6 L 0.00417 1.40401 " pathEditMode="relative" rAng="0" ptsTypes="AA">
                                      <p:cBhvr>
                                        <p:cTn id="8" dur="12000" fill="hold"/>
                                        <p:tgtEl>
                                          <p:spTgt spid="5"/>
                                        </p:tgtEl>
                                        <p:attrNameLst>
                                          <p:attrName>ppt_x</p:attrName>
                                          <p:attrName>ppt_y</p:attrName>
                                        </p:attrNameLst>
                                      </p:cBhvr>
                                      <p:rCtr x="208" y="70201"/>
                                    </p:animMotion>
                                  </p:childTnLst>
                                </p:cTn>
                              </p:par>
                              <p:par>
                                <p:cTn id="9" presetID="42" presetClass="path" presetSubtype="0" accel="50000" decel="50000" fill="hold" grpId="0" nodeType="withEffect">
                                  <p:stCondLst>
                                    <p:cond delay="4000"/>
                                  </p:stCondLst>
                                  <p:childTnLst>
                                    <p:animMotion origin="layout" path="M 0 3.7037E-7 L 0.00417 1.38349 " pathEditMode="relative" rAng="0" ptsTypes="AA">
                                      <p:cBhvr>
                                        <p:cTn id="10" dur="12000" fill="hold"/>
                                        <p:tgtEl>
                                          <p:spTgt spid="7"/>
                                        </p:tgtEl>
                                        <p:attrNameLst>
                                          <p:attrName>ppt_x</p:attrName>
                                          <p:attrName>ppt_y</p:attrName>
                                        </p:attrNameLst>
                                      </p:cBhvr>
                                      <p:rCtr x="208" y="69167"/>
                                    </p:animMotion>
                                  </p:childTnLst>
                                </p:cTn>
                              </p:par>
                              <p:par>
                                <p:cTn id="11" presetID="42" presetClass="path" presetSubtype="0" accel="50000" decel="50000" fill="hold" grpId="0" nodeType="withEffect">
                                  <p:stCondLst>
                                    <p:cond delay="7000"/>
                                  </p:stCondLst>
                                  <p:childTnLst>
                                    <p:animMotion origin="layout" path="M 0 3.08642E-6 L 0.00833 1.42376 " pathEditMode="relative" rAng="0" ptsTypes="AA">
                                      <p:cBhvr>
                                        <p:cTn id="12" dur="12000" fill="hold"/>
                                        <p:tgtEl>
                                          <p:spTgt spid="9"/>
                                        </p:tgtEl>
                                        <p:attrNameLst>
                                          <p:attrName>ppt_x</p:attrName>
                                          <p:attrName>ppt_y</p:attrName>
                                        </p:attrNameLst>
                                      </p:cBhvr>
                                      <p:rCtr x="417" y="71188"/>
                                    </p:animMotion>
                                  </p:childTnLst>
                                </p:cTn>
                              </p:par>
                              <p:par>
                                <p:cTn id="13" presetID="42" presetClass="path" presetSubtype="0" accel="50000" decel="50000" fill="hold" grpId="0" nodeType="withEffect">
                                  <p:stCondLst>
                                    <p:cond delay="10000"/>
                                  </p:stCondLst>
                                  <p:childTnLst>
                                    <p:animMotion origin="layout" path="M 4.02778E-6 1.7284E-6 L 4.02778E-6 0.70139 " pathEditMode="relative" rAng="0" ptsTypes="AA">
                                      <p:cBhvr>
                                        <p:cTn id="14" dur="10000" fill="hold"/>
                                        <p:tgtEl>
                                          <p:spTgt spid="11"/>
                                        </p:tgtEl>
                                        <p:attrNameLst>
                                          <p:attrName>ppt_x</p:attrName>
                                          <p:attrName>ppt_y</p:attrName>
                                        </p:attrNameLst>
                                      </p:cBhvr>
                                      <p:rCtr x="0" y="35062"/>
                                    </p:animMotion>
                                  </p:childTnLst>
                                </p:cTn>
                              </p:par>
                              <p:par>
                                <p:cTn id="15" presetID="42" presetClass="path" presetSubtype="0" accel="50000" decel="50000" fill="hold" grpId="0" nodeType="withEffect">
                                  <p:stCondLst>
                                    <p:cond delay="13250"/>
                                  </p:stCondLst>
                                  <p:childTnLst>
                                    <p:animMotion origin="layout" path="M 0 3.45679E-6 L 0 0.4699 " pathEditMode="relative" rAng="0" ptsTypes="AA">
                                      <p:cBhvr>
                                        <p:cTn id="16" dur="10000" fill="hold"/>
                                        <p:tgtEl>
                                          <p:spTgt spid="15"/>
                                        </p:tgtEl>
                                        <p:attrNameLst>
                                          <p:attrName>ppt_x</p:attrName>
                                          <p:attrName>ppt_y</p:attrName>
                                        </p:attrNameLst>
                                      </p:cBhvr>
                                      <p:rCtr x="0" y="23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2"/>
            <a:stretch>
              <a:fillRect l="-2387" r="-2387"/>
            </a:stretch>
          </a:blipFill>
        </p:spPr>
        <p:txBody>
          <a:bodyPr/>
          <a:lstStyle/>
          <a:p>
            <a:endParaRPr lang="en-US"/>
          </a:p>
        </p:txBody>
      </p:sp>
      <p:grpSp>
        <p:nvGrpSpPr>
          <p:cNvPr id="33" name="Group 32">
            <a:extLst>
              <a:ext uri="{FF2B5EF4-FFF2-40B4-BE49-F238E27FC236}">
                <a16:creationId xmlns:a16="http://schemas.microsoft.com/office/drawing/2014/main" id="{60918A62-5CFC-A7E4-BC93-2BFC934A10CF}"/>
              </a:ext>
            </a:extLst>
          </p:cNvPr>
          <p:cNvGrpSpPr/>
          <p:nvPr/>
        </p:nvGrpSpPr>
        <p:grpSpPr>
          <a:xfrm>
            <a:off x="2941233" y="3397227"/>
            <a:ext cx="4494946" cy="557364"/>
            <a:chOff x="2941233" y="3397227"/>
            <a:chExt cx="4494946" cy="557364"/>
          </a:xfrm>
        </p:grpSpPr>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Introduction</a:t>
              </a:r>
            </a:p>
          </p:txBody>
        </p:sp>
      </p:grpSp>
      <p:grpSp>
        <p:nvGrpSpPr>
          <p:cNvPr id="32" name="Group 31">
            <a:extLst>
              <a:ext uri="{FF2B5EF4-FFF2-40B4-BE49-F238E27FC236}">
                <a16:creationId xmlns:a16="http://schemas.microsoft.com/office/drawing/2014/main" id="{8B5895AB-045C-ED5E-98F5-8A3637D6EEAC}"/>
              </a:ext>
            </a:extLst>
          </p:cNvPr>
          <p:cNvGrpSpPr/>
          <p:nvPr/>
        </p:nvGrpSpPr>
        <p:grpSpPr>
          <a:xfrm>
            <a:off x="2941233" y="4022734"/>
            <a:ext cx="4864948" cy="557364"/>
            <a:chOff x="2941233" y="4022734"/>
            <a:chExt cx="4864948" cy="557364"/>
          </a:xfrm>
        </p:grpSpPr>
        <p:sp>
          <p:nvSpPr>
            <p:cNvPr id="12" name="Freeform 12"/>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3663160" y="4022734"/>
              <a:ext cx="414302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Our Team</a:t>
              </a:r>
            </a:p>
          </p:txBody>
        </p:sp>
      </p:grpSp>
      <p:grpSp>
        <p:nvGrpSpPr>
          <p:cNvPr id="31" name="Group 30">
            <a:extLst>
              <a:ext uri="{FF2B5EF4-FFF2-40B4-BE49-F238E27FC236}">
                <a16:creationId xmlns:a16="http://schemas.microsoft.com/office/drawing/2014/main" id="{5C900D8A-C695-8A13-6BE4-EE457DCD6D68}"/>
              </a:ext>
            </a:extLst>
          </p:cNvPr>
          <p:cNvGrpSpPr/>
          <p:nvPr/>
        </p:nvGrpSpPr>
        <p:grpSpPr>
          <a:xfrm>
            <a:off x="2941233" y="4647971"/>
            <a:ext cx="5374447" cy="557364"/>
            <a:chOff x="2941233" y="4647971"/>
            <a:chExt cx="5374447" cy="557364"/>
          </a:xfrm>
        </p:grpSpPr>
        <p:sp>
          <p:nvSpPr>
            <p:cNvPr id="14" name="Freeform 14"/>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3663160" y="4647971"/>
              <a:ext cx="4652520"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About Project</a:t>
              </a:r>
            </a:p>
          </p:txBody>
        </p:sp>
      </p:grpSp>
      <p:grpSp>
        <p:nvGrpSpPr>
          <p:cNvPr id="30" name="Group 29">
            <a:extLst>
              <a:ext uri="{FF2B5EF4-FFF2-40B4-BE49-F238E27FC236}">
                <a16:creationId xmlns:a16="http://schemas.microsoft.com/office/drawing/2014/main" id="{9B1BF3E7-9852-C24E-BF48-C8D91B2E23C2}"/>
              </a:ext>
            </a:extLst>
          </p:cNvPr>
          <p:cNvGrpSpPr/>
          <p:nvPr/>
        </p:nvGrpSpPr>
        <p:grpSpPr>
          <a:xfrm>
            <a:off x="2941233" y="5273478"/>
            <a:ext cx="5119698" cy="557364"/>
            <a:chOff x="2941233" y="5273478"/>
            <a:chExt cx="5119698" cy="557364"/>
          </a:xfrm>
        </p:grpSpPr>
        <p:sp>
          <p:nvSpPr>
            <p:cNvPr id="16" name="Freeform 16"/>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TextBox 17"/>
            <p:cNvSpPr txBox="1"/>
            <p:nvPr/>
          </p:nvSpPr>
          <p:spPr>
            <a:xfrm>
              <a:off x="3663160" y="5273478"/>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Technologies</a:t>
              </a:r>
            </a:p>
          </p:txBody>
        </p:sp>
      </p:grpSp>
      <p:grpSp>
        <p:nvGrpSpPr>
          <p:cNvPr id="29" name="Group 28">
            <a:extLst>
              <a:ext uri="{FF2B5EF4-FFF2-40B4-BE49-F238E27FC236}">
                <a16:creationId xmlns:a16="http://schemas.microsoft.com/office/drawing/2014/main" id="{3F8F29E0-0EF9-E535-1DC0-3707F8831968}"/>
              </a:ext>
            </a:extLst>
          </p:cNvPr>
          <p:cNvGrpSpPr/>
          <p:nvPr/>
        </p:nvGrpSpPr>
        <p:grpSpPr>
          <a:xfrm>
            <a:off x="2941233" y="5898715"/>
            <a:ext cx="5301662" cy="557364"/>
            <a:chOff x="2941233" y="5898715"/>
            <a:chExt cx="5301662" cy="557364"/>
          </a:xfrm>
        </p:grpSpPr>
        <p:sp>
          <p:nvSpPr>
            <p:cNvPr id="18" name="Freeform 18"/>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p:cNvSpPr txBox="1"/>
            <p:nvPr/>
          </p:nvSpPr>
          <p:spPr>
            <a:xfrm>
              <a:off x="3663160" y="5898715"/>
              <a:ext cx="4579735"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Key Features</a:t>
              </a:r>
            </a:p>
          </p:txBody>
        </p:sp>
      </p:grpSp>
      <p:grpSp>
        <p:nvGrpSpPr>
          <p:cNvPr id="28" name="Group 27">
            <a:extLst>
              <a:ext uri="{FF2B5EF4-FFF2-40B4-BE49-F238E27FC236}">
                <a16:creationId xmlns:a16="http://schemas.microsoft.com/office/drawing/2014/main" id="{2F02A0F3-9A0A-85D9-0A36-757DC5DC992E}"/>
              </a:ext>
            </a:extLst>
          </p:cNvPr>
          <p:cNvGrpSpPr/>
          <p:nvPr/>
        </p:nvGrpSpPr>
        <p:grpSpPr>
          <a:xfrm>
            <a:off x="2941233" y="6524221"/>
            <a:ext cx="5119698" cy="557365"/>
            <a:chOff x="2941233" y="6524221"/>
            <a:chExt cx="5119698" cy="557365"/>
          </a:xfrm>
        </p:grpSpPr>
        <p:sp>
          <p:nvSpPr>
            <p:cNvPr id="20" name="Freeform 20"/>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TextBox 21"/>
            <p:cNvSpPr txBox="1"/>
            <p:nvPr/>
          </p:nvSpPr>
          <p:spPr>
            <a:xfrm>
              <a:off x="3663160" y="6524221"/>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Architecture</a:t>
              </a:r>
            </a:p>
          </p:txBody>
        </p:sp>
      </p:grpSp>
      <p:grpSp>
        <p:nvGrpSpPr>
          <p:cNvPr id="27" name="Group 26">
            <a:extLst>
              <a:ext uri="{FF2B5EF4-FFF2-40B4-BE49-F238E27FC236}">
                <a16:creationId xmlns:a16="http://schemas.microsoft.com/office/drawing/2014/main" id="{A2CCE210-0190-BB48-1B25-180FA81600DA}"/>
              </a:ext>
            </a:extLst>
          </p:cNvPr>
          <p:cNvGrpSpPr/>
          <p:nvPr/>
        </p:nvGrpSpPr>
        <p:grpSpPr>
          <a:xfrm>
            <a:off x="2941233" y="7149458"/>
            <a:ext cx="5301662" cy="1000146"/>
            <a:chOff x="2941233" y="7149458"/>
            <a:chExt cx="5301662" cy="1000146"/>
          </a:xfrm>
        </p:grpSpPr>
        <p:sp>
          <p:nvSpPr>
            <p:cNvPr id="22" name="Freeform 22"/>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3663160" y="7149458"/>
              <a:ext cx="4579735" cy="1000146"/>
            </a:xfrm>
            <a:prstGeom prst="rect">
              <a:avLst/>
            </a:prstGeom>
          </p:spPr>
          <p:txBody>
            <a:bodyPr lIns="0" tIns="0" rIns="0" bIns="0" rtlCol="0" anchor="t">
              <a:spAutoFit/>
            </a:bodyPr>
            <a:lstStyle/>
            <a:p>
              <a:pPr>
                <a:lnSpc>
                  <a:spcPts val="3995"/>
                </a:lnSpc>
                <a:spcBef>
                  <a:spcPct val="0"/>
                </a:spcBef>
              </a:pPr>
              <a:r>
                <a:rPr lang="en-US" sz="2853" spc="-57" dirty="0">
                  <a:solidFill>
                    <a:srgbClr val="051D40"/>
                  </a:solidFill>
                  <a:latin typeface="Poppins"/>
                  <a:ea typeface="Poppins"/>
                  <a:cs typeface="Poppins"/>
                  <a:sym typeface="Poppins"/>
                </a:rPr>
                <a:t>Testing &amp; Deployment</a:t>
              </a:r>
            </a:p>
            <a:p>
              <a:pPr algn="l">
                <a:lnSpc>
                  <a:spcPts val="3995"/>
                </a:lnSpc>
                <a:spcBef>
                  <a:spcPct val="0"/>
                </a:spcBef>
              </a:pPr>
              <a:endParaRPr lang="en-US" sz="2853" spc="-57" dirty="0">
                <a:solidFill>
                  <a:srgbClr val="051D40"/>
                </a:solidFill>
                <a:latin typeface="Poppins"/>
                <a:ea typeface="Poppins"/>
                <a:cs typeface="Poppins"/>
                <a:sym typeface="Poppi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0-#ppt_w/2"/>
                                          </p:val>
                                        </p:tav>
                                        <p:tav tm="100000">
                                          <p:val>
                                            <p:strVal val="#ppt_x"/>
                                          </p:val>
                                        </p:tav>
                                      </p:tavLst>
                                    </p:anim>
                                    <p:anim calcmode="lin" valueType="num">
                                      <p:cBhvr additive="base">
                                        <p:cTn id="12" dur="75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50" fill="hold"/>
                                        <p:tgtEl>
                                          <p:spTgt spid="30"/>
                                        </p:tgtEl>
                                        <p:attrNameLst>
                                          <p:attrName>ppt_x</p:attrName>
                                        </p:attrNameLst>
                                      </p:cBhvr>
                                      <p:tavLst>
                                        <p:tav tm="0">
                                          <p:val>
                                            <p:strVal val="0-#ppt_w/2"/>
                                          </p:val>
                                        </p:tav>
                                        <p:tav tm="100000">
                                          <p:val>
                                            <p:strVal val="#ppt_x"/>
                                          </p:val>
                                        </p:tav>
                                      </p:tavLst>
                                    </p:anim>
                                    <p:anim calcmode="lin" valueType="num">
                                      <p:cBhvr additive="base">
                                        <p:cTn id="20" dur="75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750" fill="hold"/>
                                        <p:tgtEl>
                                          <p:spTgt spid="29"/>
                                        </p:tgtEl>
                                        <p:attrNameLst>
                                          <p:attrName>ppt_x</p:attrName>
                                        </p:attrNameLst>
                                      </p:cBhvr>
                                      <p:tavLst>
                                        <p:tav tm="0">
                                          <p:val>
                                            <p:strVal val="0-#ppt_w/2"/>
                                          </p:val>
                                        </p:tav>
                                        <p:tav tm="100000">
                                          <p:val>
                                            <p:strVal val="#ppt_x"/>
                                          </p:val>
                                        </p:tav>
                                      </p:tavLst>
                                    </p:anim>
                                    <p:anim calcmode="lin" valueType="num">
                                      <p:cBhvr additive="base">
                                        <p:cTn id="24" dur="750" fill="hold"/>
                                        <p:tgtEl>
                                          <p:spTgt spid="2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750" fill="hold"/>
                                        <p:tgtEl>
                                          <p:spTgt spid="28"/>
                                        </p:tgtEl>
                                        <p:attrNameLst>
                                          <p:attrName>ppt_x</p:attrName>
                                        </p:attrNameLst>
                                      </p:cBhvr>
                                      <p:tavLst>
                                        <p:tav tm="0">
                                          <p:val>
                                            <p:strVal val="0-#ppt_w/2"/>
                                          </p:val>
                                        </p:tav>
                                        <p:tav tm="100000">
                                          <p:val>
                                            <p:strVal val="#ppt_x"/>
                                          </p:val>
                                        </p:tav>
                                      </p:tavLst>
                                    </p:anim>
                                    <p:anim calcmode="lin" valueType="num">
                                      <p:cBhvr additive="base">
                                        <p:cTn id="28" dur="750" fill="hold"/>
                                        <p:tgtEl>
                                          <p:spTgt spid="28"/>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750" fill="hold"/>
                                        <p:tgtEl>
                                          <p:spTgt spid="27"/>
                                        </p:tgtEl>
                                        <p:attrNameLst>
                                          <p:attrName>ppt_x</p:attrName>
                                        </p:attrNameLst>
                                      </p:cBhvr>
                                      <p:tavLst>
                                        <p:tav tm="0">
                                          <p:val>
                                            <p:strVal val="0-#ppt_w/2"/>
                                          </p:val>
                                        </p:tav>
                                        <p:tav tm="100000">
                                          <p:val>
                                            <p:strVal val="#ppt_x"/>
                                          </p:val>
                                        </p:tav>
                                      </p:tavLst>
                                    </p:anim>
                                    <p:anim calcmode="lin" valueType="num">
                                      <p:cBhvr additive="base">
                                        <p:cTn id="32"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AE92C07F-DC8C-0AE1-A14B-683CCEAE5187}"/>
              </a:ext>
            </a:extLst>
          </p:cNvPr>
          <p:cNvGrpSpPr/>
          <p:nvPr/>
        </p:nvGrpSpPr>
        <p:grpSpPr>
          <a:xfrm>
            <a:off x="6099989" y="4595768"/>
            <a:ext cx="2868350" cy="3795994"/>
            <a:chOff x="6102572" y="3749143"/>
            <a:chExt cx="2868350" cy="3559543"/>
          </a:xfrm>
        </p:grpSpPr>
        <p:grpSp>
          <p:nvGrpSpPr>
            <p:cNvPr id="41" name="Group 40">
              <a:extLst>
                <a:ext uri="{FF2B5EF4-FFF2-40B4-BE49-F238E27FC236}">
                  <a16:creationId xmlns:a16="http://schemas.microsoft.com/office/drawing/2014/main" id="{E31CB901-3085-01ED-7502-647D086BF684}"/>
                </a:ext>
              </a:extLst>
            </p:cNvPr>
            <p:cNvGrpSpPr/>
            <p:nvPr/>
          </p:nvGrpSpPr>
          <p:grpSpPr>
            <a:xfrm>
              <a:off x="6102572" y="3749143"/>
              <a:ext cx="2868350" cy="3559543"/>
              <a:chOff x="7496477" y="3944462"/>
              <a:chExt cx="3296071" cy="3852033"/>
            </a:xfrm>
          </p:grpSpPr>
          <p:sp>
            <p:nvSpPr>
              <p:cNvPr id="14" name="Freeform 14"/>
              <p:cNvSpPr/>
              <p:nvPr/>
            </p:nvSpPr>
            <p:spPr>
              <a:xfrm>
                <a:off x="7496477" y="3944462"/>
                <a:ext cx="3296066" cy="2949500"/>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3" cstate="print">
                  <a:extLst>
                    <a:ext uri="{28A0092B-C50C-407E-A947-70E740481C1C}">
                      <a14:useLocalDpi xmlns:a14="http://schemas.microsoft.com/office/drawing/2010/main" val="0"/>
                    </a:ext>
                  </a:extLst>
                </a:blip>
                <a:stretch>
                  <a:fillRect/>
                </a:stretch>
              </a:blipFill>
            </p:spPr>
            <p:txBody>
              <a:bodyPr/>
              <a:lstStyle/>
              <a:p>
                <a:endParaRPr lang="en-US" dirty="0"/>
              </a:p>
            </p:txBody>
          </p:sp>
          <p:grpSp>
            <p:nvGrpSpPr>
              <p:cNvPr id="11" name="Group 11"/>
              <p:cNvGrpSpPr/>
              <p:nvPr/>
            </p:nvGrpSpPr>
            <p:grpSpPr>
              <a:xfrm>
                <a:off x="7496477" y="6713609"/>
                <a:ext cx="3296071" cy="1082886"/>
                <a:chOff x="0" y="-38100"/>
                <a:chExt cx="922973" cy="303232"/>
              </a:xfrm>
            </p:grpSpPr>
            <p:sp>
              <p:nvSpPr>
                <p:cNvPr id="12" name="Freeform 12"/>
                <p:cNvSpPr/>
                <p:nvPr/>
              </p:nvSpPr>
              <p:spPr>
                <a:xfrm>
                  <a:off x="0" y="12939"/>
                  <a:ext cx="922973" cy="252193"/>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7" name="TextBox 27"/>
              <p:cNvSpPr txBox="1"/>
              <p:nvPr/>
            </p:nvSpPr>
            <p:spPr>
              <a:xfrm>
                <a:off x="7823789" y="6962323"/>
                <a:ext cx="2641448" cy="382957"/>
              </a:xfrm>
              <a:prstGeom prst="rect">
                <a:avLst/>
              </a:prstGeom>
            </p:spPr>
            <p:txBody>
              <a:bodyPr lIns="0" tIns="0" rIns="0" bIns="0" rtlCol="0" anchor="t">
                <a:spAutoFit/>
              </a:bodyPr>
              <a:lstStyle/>
              <a:p>
                <a:pPr algn="ctr">
                  <a:lnSpc>
                    <a:spcPts val="2923"/>
                  </a:lnSpc>
                </a:pPr>
                <a:r>
                  <a:rPr lang="en-US" sz="2087" b="1" spc="39" dirty="0">
                    <a:solidFill>
                      <a:srgbClr val="FDFDFD"/>
                    </a:solidFill>
                    <a:latin typeface="Poppins Bold"/>
                    <a:ea typeface="Poppins Bold"/>
                    <a:cs typeface="Poppins Bold"/>
                    <a:sym typeface="Poppins Bold"/>
                  </a:rPr>
                  <a:t>Ziad </a:t>
                </a:r>
                <a:r>
                  <a:rPr lang="en-US" sz="2087" b="1" spc="39" dirty="0" err="1">
                    <a:solidFill>
                      <a:srgbClr val="FDFDFD"/>
                    </a:solidFill>
                    <a:latin typeface="Poppins Bold"/>
                    <a:ea typeface="Poppins Bold"/>
                    <a:cs typeface="Poppins Bold"/>
                    <a:sym typeface="Poppins Bold"/>
                  </a:rPr>
                  <a:t>Ghoraba</a:t>
                </a:r>
                <a:endParaRPr lang="en-US" sz="2087" b="1" spc="39" dirty="0">
                  <a:solidFill>
                    <a:srgbClr val="FDFDFD"/>
                  </a:solidFill>
                  <a:latin typeface="Poppins Bold"/>
                  <a:ea typeface="Poppins Bold"/>
                  <a:cs typeface="Poppins Bold"/>
                  <a:sym typeface="Poppins Bold"/>
                </a:endParaRPr>
              </a:p>
            </p:txBody>
          </p:sp>
          <p:sp>
            <p:nvSpPr>
              <p:cNvPr id="28" name="TextBox 28"/>
              <p:cNvSpPr txBox="1"/>
              <p:nvPr/>
            </p:nvSpPr>
            <p:spPr>
              <a:xfrm>
                <a:off x="7823789" y="7333651"/>
                <a:ext cx="2641448" cy="290671"/>
              </a:xfrm>
              <a:prstGeom prst="rect">
                <a:avLst/>
              </a:prstGeom>
            </p:spPr>
            <p:txBody>
              <a:bodyPr lIns="0" tIns="0" rIns="0" bIns="0" rtlCol="0" anchor="t">
                <a:spAutoFit/>
              </a:bodyPr>
              <a:lstStyle/>
              <a:p>
                <a:pPr algn="ctr">
                  <a:lnSpc>
                    <a:spcPts val="2223"/>
                  </a:lnSpc>
                </a:pPr>
                <a:endParaRPr lang="en-US" sz="1587" spc="-31" dirty="0">
                  <a:solidFill>
                    <a:srgbClr val="FDFDFD"/>
                  </a:solidFill>
                  <a:latin typeface="Poppins"/>
                  <a:ea typeface="Poppins"/>
                  <a:cs typeface="Poppins"/>
                  <a:sym typeface="Poppins"/>
                </a:endParaRPr>
              </a:p>
            </p:txBody>
          </p:sp>
        </p:grpSp>
        <p:sp>
          <p:nvSpPr>
            <p:cNvPr id="58" name="TextBox 57">
              <a:extLst>
                <a:ext uri="{FF2B5EF4-FFF2-40B4-BE49-F238E27FC236}">
                  <a16:creationId xmlns:a16="http://schemas.microsoft.com/office/drawing/2014/main" id="{9F71E84F-A637-D457-EE01-138A5A4A4B45}"/>
                </a:ext>
              </a:extLst>
            </p:cNvPr>
            <p:cNvSpPr txBox="1"/>
            <p:nvPr/>
          </p:nvSpPr>
          <p:spPr>
            <a:xfrm>
              <a:off x="6526393" y="6876184"/>
              <a:ext cx="2020707" cy="369332"/>
            </a:xfrm>
            <a:prstGeom prst="rect">
              <a:avLst/>
            </a:prstGeom>
            <a:noFill/>
          </p:spPr>
          <p:txBody>
            <a:bodyPr wrap="square" rtlCol="0">
              <a:spAutoFit/>
            </a:bodyPr>
            <a:lstStyle/>
            <a:p>
              <a:pPr algn="ctr"/>
              <a:r>
                <a:rPr lang="en-US" i="1" dirty="0">
                  <a:solidFill>
                    <a:schemeClr val="bg1"/>
                  </a:solidFill>
                </a:rPr>
                <a:t>Team Leader</a:t>
              </a:r>
            </a:p>
          </p:txBody>
        </p:sp>
      </p:grpSp>
      <p:sp>
        <p:nvSpPr>
          <p:cNvPr id="5" name="TextBox 5"/>
          <p:cNvSpPr txBox="1"/>
          <p:nvPr/>
        </p:nvSpPr>
        <p:spPr>
          <a:xfrm>
            <a:off x="1615755" y="2066923"/>
            <a:ext cx="3429000" cy="771523"/>
          </a:xfrm>
          <a:prstGeom prst="rect">
            <a:avLst/>
          </a:prstGeom>
        </p:spPr>
        <p:txBody>
          <a:bodyPr wrap="square" lIns="0" tIns="0" rIns="0" bIns="0" rtlCol="0" anchor="t">
            <a:spAutoFit/>
          </a:bodyPr>
          <a:lstStyle/>
          <a:p>
            <a:pPr marL="0" lvl="0" indent="0">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Our Team</a:t>
            </a:r>
          </a:p>
        </p:txBody>
      </p:sp>
      <p:grpSp>
        <p:nvGrpSpPr>
          <p:cNvPr id="39" name="Group 38">
            <a:extLst>
              <a:ext uri="{FF2B5EF4-FFF2-40B4-BE49-F238E27FC236}">
                <a16:creationId xmlns:a16="http://schemas.microsoft.com/office/drawing/2014/main" id="{ABAA3E6C-EDA8-2314-D742-689E8E601A68}"/>
              </a:ext>
            </a:extLst>
          </p:cNvPr>
          <p:cNvGrpSpPr/>
          <p:nvPr/>
        </p:nvGrpSpPr>
        <p:grpSpPr>
          <a:xfrm>
            <a:off x="-2583" y="4595767"/>
            <a:ext cx="2868350" cy="3795995"/>
            <a:chOff x="562879" y="3688581"/>
            <a:chExt cx="3296071" cy="4107914"/>
          </a:xfrm>
        </p:grpSpPr>
        <p:grpSp>
          <p:nvGrpSpPr>
            <p:cNvPr id="2" name="Group 2"/>
            <p:cNvGrpSpPr/>
            <p:nvPr/>
          </p:nvGrpSpPr>
          <p:grpSpPr>
            <a:xfrm>
              <a:off x="562879" y="6849670"/>
              <a:ext cx="3296071" cy="9468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dirty="0"/>
              </a:p>
            </p:txBody>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a:off x="562879"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txBody>
            <a:bodyPr/>
            <a:lstStyle/>
            <a:p>
              <a:endParaRPr lang="en-US" dirty="0"/>
            </a:p>
          </p:txBody>
        </p:sp>
        <p:sp>
          <p:nvSpPr>
            <p:cNvPr id="23" name="TextBox 23"/>
            <p:cNvSpPr txBox="1"/>
            <p:nvPr/>
          </p:nvSpPr>
          <p:spPr>
            <a:xfrm>
              <a:off x="890191" y="6962323"/>
              <a:ext cx="2641448" cy="382957"/>
            </a:xfrm>
            <a:prstGeom prst="rect">
              <a:avLst/>
            </a:prstGeom>
          </p:spPr>
          <p:txBody>
            <a:bodyPr lIns="0" tIns="0" rIns="0" bIns="0" rtlCol="0" anchor="t">
              <a:spAutoFit/>
            </a:bodyPr>
            <a:lstStyle/>
            <a:p>
              <a:pPr algn="ctr">
                <a:lnSpc>
                  <a:spcPts val="2923"/>
                </a:lnSpc>
              </a:pPr>
              <a:r>
                <a:rPr lang="en-US" sz="2087" b="1" spc="39" dirty="0">
                  <a:solidFill>
                    <a:srgbClr val="FDFDFD"/>
                  </a:solidFill>
                  <a:latin typeface="Poppins Bold"/>
                  <a:ea typeface="Poppins Bold"/>
                  <a:cs typeface="Poppins Bold"/>
                  <a:sym typeface="Poppins Bold"/>
                </a:rPr>
                <a:t>Abdallah </a:t>
              </a:r>
              <a:r>
                <a:rPr lang="en-US" sz="2087" b="1" spc="39" dirty="0" err="1">
                  <a:solidFill>
                    <a:srgbClr val="FDFDFD"/>
                  </a:solidFill>
                  <a:latin typeface="Poppins Bold"/>
                  <a:ea typeface="Poppins Bold"/>
                  <a:cs typeface="Poppins Bold"/>
                  <a:sym typeface="Poppins Bold"/>
                </a:rPr>
                <a:t>Elsaid</a:t>
              </a:r>
              <a:endParaRPr lang="en-US" sz="2087" b="1" spc="39" dirty="0">
                <a:solidFill>
                  <a:srgbClr val="FDFDFD"/>
                </a:solidFill>
                <a:latin typeface="Poppins Bold"/>
                <a:ea typeface="Poppins Bold"/>
                <a:cs typeface="Poppins Bold"/>
                <a:sym typeface="Poppins Bold"/>
              </a:endParaRPr>
            </a:p>
          </p:txBody>
        </p:sp>
        <p:sp>
          <p:nvSpPr>
            <p:cNvPr id="24" name="TextBox 24"/>
            <p:cNvSpPr txBox="1"/>
            <p:nvPr/>
          </p:nvSpPr>
          <p:spPr>
            <a:xfrm>
              <a:off x="890191" y="7333651"/>
              <a:ext cx="2641448" cy="290671"/>
            </a:xfrm>
            <a:prstGeom prst="rect">
              <a:avLst/>
            </a:prstGeom>
          </p:spPr>
          <p:txBody>
            <a:bodyPr lIns="0" tIns="0" rIns="0" bIns="0" rtlCol="0" anchor="t">
              <a:spAutoFit/>
            </a:bodyPr>
            <a:lstStyle/>
            <a:p>
              <a:pPr algn="ctr">
                <a:lnSpc>
                  <a:spcPts val="2223"/>
                </a:lnSpc>
              </a:pPr>
              <a:endParaRPr lang="en-US" sz="1587" spc="-31" dirty="0">
                <a:solidFill>
                  <a:srgbClr val="FDFDFD"/>
                </a:solidFill>
                <a:latin typeface="Poppins"/>
                <a:ea typeface="Poppins"/>
                <a:cs typeface="Poppins"/>
                <a:sym typeface="Poppins"/>
              </a:endParaRPr>
            </a:p>
          </p:txBody>
        </p:sp>
      </p:grpSp>
      <p:grpSp>
        <p:nvGrpSpPr>
          <p:cNvPr id="40" name="Group 39">
            <a:extLst>
              <a:ext uri="{FF2B5EF4-FFF2-40B4-BE49-F238E27FC236}">
                <a16:creationId xmlns:a16="http://schemas.microsoft.com/office/drawing/2014/main" id="{85970741-4868-DB26-972D-5EF0183074BD}"/>
              </a:ext>
            </a:extLst>
          </p:cNvPr>
          <p:cNvGrpSpPr/>
          <p:nvPr/>
        </p:nvGrpSpPr>
        <p:grpSpPr>
          <a:xfrm>
            <a:off x="3045417" y="4583182"/>
            <a:ext cx="2868350" cy="3795995"/>
            <a:chOff x="4030191" y="3688581"/>
            <a:chExt cx="3296071" cy="4107914"/>
          </a:xfrm>
        </p:grpSpPr>
        <p:grpSp>
          <p:nvGrpSpPr>
            <p:cNvPr id="7" name="Group 7"/>
            <p:cNvGrpSpPr/>
            <p:nvPr/>
          </p:nvGrpSpPr>
          <p:grpSpPr>
            <a:xfrm>
              <a:off x="4030191" y="6849670"/>
              <a:ext cx="3296071" cy="946825"/>
              <a:chOff x="0" y="0"/>
              <a:chExt cx="922973" cy="265132"/>
            </a:xfrm>
          </p:grpSpPr>
          <p:sp>
            <p:nvSpPr>
              <p:cNvPr id="8" name="Freeform 8"/>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9" name="TextBox 9"/>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4030191"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5" cstate="print">
                <a:extLst>
                  <a:ext uri="{28A0092B-C50C-407E-A947-70E740481C1C}">
                    <a14:useLocalDpi xmlns:a14="http://schemas.microsoft.com/office/drawing/2010/main" val="0"/>
                  </a:ext>
                </a:extLst>
              </a:blip>
              <a:stretch>
                <a:fillRect/>
              </a:stretch>
            </a:blipFill>
          </p:spPr>
          <p:txBody>
            <a:bodyPr/>
            <a:lstStyle/>
            <a:p>
              <a:endParaRPr lang="en-US" dirty="0"/>
            </a:p>
          </p:txBody>
        </p:sp>
        <p:sp>
          <p:nvSpPr>
            <p:cNvPr id="25" name="TextBox 25"/>
            <p:cNvSpPr txBox="1"/>
            <p:nvPr/>
          </p:nvSpPr>
          <p:spPr>
            <a:xfrm>
              <a:off x="4357503" y="6962323"/>
              <a:ext cx="2641448" cy="382957"/>
            </a:xfrm>
            <a:prstGeom prst="rect">
              <a:avLst/>
            </a:prstGeom>
          </p:spPr>
          <p:txBody>
            <a:bodyPr lIns="0" tIns="0" rIns="0" bIns="0" rtlCol="0" anchor="t">
              <a:spAutoFit/>
            </a:bodyPr>
            <a:lstStyle/>
            <a:p>
              <a:pPr algn="ctr">
                <a:lnSpc>
                  <a:spcPts val="2923"/>
                </a:lnSpc>
              </a:pPr>
              <a:r>
                <a:rPr lang="en-US" sz="2087" b="1" spc="39" dirty="0">
                  <a:solidFill>
                    <a:srgbClr val="FDFDFD"/>
                  </a:solidFill>
                  <a:latin typeface="Poppins Bold"/>
                  <a:ea typeface="Poppins Bold"/>
                  <a:cs typeface="Poppins Bold"/>
                  <a:sym typeface="Poppins Bold"/>
                </a:rPr>
                <a:t>Khaled Atef</a:t>
              </a:r>
            </a:p>
          </p:txBody>
        </p:sp>
        <p:sp>
          <p:nvSpPr>
            <p:cNvPr id="26" name="TextBox 26"/>
            <p:cNvSpPr txBox="1"/>
            <p:nvPr/>
          </p:nvSpPr>
          <p:spPr>
            <a:xfrm>
              <a:off x="4357503" y="7333651"/>
              <a:ext cx="2641448" cy="290671"/>
            </a:xfrm>
            <a:prstGeom prst="rect">
              <a:avLst/>
            </a:prstGeom>
          </p:spPr>
          <p:txBody>
            <a:bodyPr lIns="0" tIns="0" rIns="0" bIns="0" rtlCol="0" anchor="t">
              <a:spAutoFit/>
            </a:bodyPr>
            <a:lstStyle/>
            <a:p>
              <a:pPr algn="ctr">
                <a:lnSpc>
                  <a:spcPts val="2223"/>
                </a:lnSpc>
              </a:pPr>
              <a:endParaRPr lang="en-US" sz="1587" spc="-31" dirty="0">
                <a:solidFill>
                  <a:srgbClr val="FDFDFD"/>
                </a:solidFill>
                <a:latin typeface="Poppins"/>
                <a:ea typeface="Poppins"/>
                <a:cs typeface="Poppins"/>
                <a:sym typeface="Poppins"/>
              </a:endParaRPr>
            </a:p>
          </p:txBody>
        </p:sp>
      </p:grpSp>
      <p:grpSp>
        <p:nvGrpSpPr>
          <p:cNvPr id="42" name="Group 41">
            <a:extLst>
              <a:ext uri="{FF2B5EF4-FFF2-40B4-BE49-F238E27FC236}">
                <a16:creationId xmlns:a16="http://schemas.microsoft.com/office/drawing/2014/main" id="{AB369C95-6E3F-ED5D-6519-5FE3EEF513D8}"/>
              </a:ext>
            </a:extLst>
          </p:cNvPr>
          <p:cNvGrpSpPr/>
          <p:nvPr/>
        </p:nvGrpSpPr>
        <p:grpSpPr>
          <a:xfrm>
            <a:off x="9200912" y="4583182"/>
            <a:ext cx="2868349" cy="3815683"/>
            <a:chOff x="10962764" y="3667275"/>
            <a:chExt cx="3296071" cy="4129220"/>
          </a:xfrm>
        </p:grpSpPr>
        <p:sp>
          <p:nvSpPr>
            <p:cNvPr id="18" name="Freeform 18"/>
            <p:cNvSpPr/>
            <p:nvPr/>
          </p:nvSpPr>
          <p:spPr>
            <a:xfrm>
              <a:off x="10962766" y="3667275"/>
              <a:ext cx="3296069" cy="3182394"/>
            </a:xfrm>
            <a:custGeom>
              <a:avLst/>
              <a:gdLst/>
              <a:ahLst/>
              <a:cxnLst/>
              <a:rect l="l" t="t" r="r" b="b"/>
              <a:pathLst>
                <a:path w="3296071" h="3161089">
                  <a:moveTo>
                    <a:pt x="0" y="0"/>
                  </a:moveTo>
                  <a:lnTo>
                    <a:pt x="3296070" y="0"/>
                  </a:lnTo>
                  <a:lnTo>
                    <a:pt x="3296070" y="3161089"/>
                  </a:lnTo>
                  <a:lnTo>
                    <a:pt x="0" y="3161089"/>
                  </a:lnTo>
                  <a:lnTo>
                    <a:pt x="0" y="0"/>
                  </a:lnTo>
                  <a:close/>
                </a:path>
              </a:pathLst>
            </a:custGeom>
            <a:blipFill>
              <a:blip r:embed="rId6">
                <a:extLst>
                  <a:ext uri="{28A0092B-C50C-407E-A947-70E740481C1C}">
                    <a14:useLocalDpi xmlns:a14="http://schemas.microsoft.com/office/drawing/2010/main" val="0"/>
                  </a:ext>
                </a:extLst>
              </a:blip>
              <a:stretch>
                <a:fillRect/>
              </a:stretch>
            </a:blipFill>
          </p:spPr>
          <p:txBody>
            <a:bodyPr/>
            <a:lstStyle/>
            <a:p>
              <a:endParaRPr lang="en-US" dirty="0"/>
            </a:p>
          </p:txBody>
        </p:sp>
        <p:grpSp>
          <p:nvGrpSpPr>
            <p:cNvPr id="15" name="Group 15"/>
            <p:cNvGrpSpPr/>
            <p:nvPr/>
          </p:nvGrpSpPr>
          <p:grpSpPr>
            <a:xfrm>
              <a:off x="10962764" y="6713609"/>
              <a:ext cx="3296071" cy="1082886"/>
              <a:chOff x="0" y="-38100"/>
              <a:chExt cx="922973" cy="303232"/>
            </a:xfrm>
          </p:grpSpPr>
          <p:sp>
            <p:nvSpPr>
              <p:cNvPr id="17" name="TextBox 1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grpSp>
        <p:sp>
          <p:nvSpPr>
            <p:cNvPr id="29" name="TextBox 29"/>
            <p:cNvSpPr txBox="1"/>
            <p:nvPr/>
          </p:nvSpPr>
          <p:spPr>
            <a:xfrm>
              <a:off x="11248521" y="6954637"/>
              <a:ext cx="2847886" cy="382957"/>
            </a:xfrm>
            <a:prstGeom prst="rect">
              <a:avLst/>
            </a:prstGeom>
          </p:spPr>
          <p:txBody>
            <a:bodyPr wrap="square" lIns="0" tIns="0" rIns="0" bIns="0" rtlCol="0" anchor="t">
              <a:spAutoFit/>
            </a:bodyPr>
            <a:lstStyle/>
            <a:p>
              <a:pPr algn="ctr">
                <a:lnSpc>
                  <a:spcPts val="2923"/>
                </a:lnSpc>
              </a:pPr>
              <a:r>
                <a:rPr lang="en-US" sz="2087" b="1" spc="39" dirty="0">
                  <a:solidFill>
                    <a:srgbClr val="FDFDFD"/>
                  </a:solidFill>
                  <a:latin typeface="Poppins Bold"/>
                  <a:ea typeface="Poppins Bold"/>
                  <a:cs typeface="Poppins Bold"/>
                  <a:sym typeface="Poppins Bold"/>
                </a:rPr>
                <a:t>Mohamed Mattar</a:t>
              </a:r>
            </a:p>
          </p:txBody>
        </p:sp>
        <p:sp>
          <p:nvSpPr>
            <p:cNvPr id="30" name="TextBox 30"/>
            <p:cNvSpPr txBox="1"/>
            <p:nvPr/>
          </p:nvSpPr>
          <p:spPr>
            <a:xfrm>
              <a:off x="11290076" y="7333651"/>
              <a:ext cx="2641448" cy="290671"/>
            </a:xfrm>
            <a:prstGeom prst="rect">
              <a:avLst/>
            </a:prstGeom>
          </p:spPr>
          <p:txBody>
            <a:bodyPr lIns="0" tIns="0" rIns="0" bIns="0" rtlCol="0" anchor="t">
              <a:spAutoFit/>
            </a:bodyPr>
            <a:lstStyle/>
            <a:p>
              <a:pPr algn="ctr">
                <a:lnSpc>
                  <a:spcPts val="2223"/>
                </a:lnSpc>
              </a:pPr>
              <a:endParaRPr lang="en-US" sz="1587" spc="-31" dirty="0">
                <a:solidFill>
                  <a:srgbClr val="FDFDFD"/>
                </a:solidFill>
                <a:latin typeface="Poppins"/>
                <a:ea typeface="Poppins"/>
                <a:cs typeface="Poppins"/>
                <a:sym typeface="Poppins"/>
              </a:endParaRPr>
            </a:p>
          </p:txBody>
        </p:sp>
      </p:grpSp>
      <p:grpSp>
        <p:nvGrpSpPr>
          <p:cNvPr id="43" name="Group 42">
            <a:extLst>
              <a:ext uri="{FF2B5EF4-FFF2-40B4-BE49-F238E27FC236}">
                <a16:creationId xmlns:a16="http://schemas.microsoft.com/office/drawing/2014/main" id="{953DD5DD-01B4-E4CA-6384-FCEE3FC96C54}"/>
              </a:ext>
            </a:extLst>
          </p:cNvPr>
          <p:cNvGrpSpPr/>
          <p:nvPr/>
        </p:nvGrpSpPr>
        <p:grpSpPr>
          <a:xfrm>
            <a:off x="12313559" y="4583182"/>
            <a:ext cx="2868350" cy="3795995"/>
            <a:chOff x="14429050" y="3688581"/>
            <a:chExt cx="3296071" cy="4107914"/>
          </a:xfrm>
        </p:grpSpPr>
        <p:grpSp>
          <p:nvGrpSpPr>
            <p:cNvPr id="19" name="Group 19"/>
            <p:cNvGrpSpPr/>
            <p:nvPr/>
          </p:nvGrpSpPr>
          <p:grpSpPr>
            <a:xfrm>
              <a:off x="14429050" y="6849670"/>
              <a:ext cx="3296071" cy="946825"/>
              <a:chOff x="0" y="0"/>
              <a:chExt cx="922973" cy="265132"/>
            </a:xfrm>
          </p:grpSpPr>
          <p:sp>
            <p:nvSpPr>
              <p:cNvPr id="20" name="Freeform 20"/>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21" name="TextBox 21"/>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Freeform 22"/>
            <p:cNvSpPr/>
            <p:nvPr/>
          </p:nvSpPr>
          <p:spPr>
            <a:xfrm>
              <a:off x="1442905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7">
                <a:extLst>
                  <a:ext uri="{28A0092B-C50C-407E-A947-70E740481C1C}">
                    <a14:useLocalDpi xmlns:a14="http://schemas.microsoft.com/office/drawing/2010/main" val="0"/>
                  </a:ext>
                </a:extLst>
              </a:blip>
              <a:stretch>
                <a:fillRect/>
              </a:stretch>
            </a:blipFill>
          </p:spPr>
          <p:txBody>
            <a:bodyPr/>
            <a:lstStyle/>
            <a:p>
              <a:endParaRPr lang="en-US" dirty="0"/>
            </a:p>
          </p:txBody>
        </p:sp>
        <p:sp>
          <p:nvSpPr>
            <p:cNvPr id="31" name="TextBox 31"/>
            <p:cNvSpPr txBox="1"/>
            <p:nvPr/>
          </p:nvSpPr>
          <p:spPr>
            <a:xfrm>
              <a:off x="14754134" y="6962323"/>
              <a:ext cx="2641448" cy="785413"/>
            </a:xfrm>
            <a:prstGeom prst="rect">
              <a:avLst/>
            </a:prstGeom>
          </p:spPr>
          <p:txBody>
            <a:bodyPr lIns="0" tIns="0" rIns="0" bIns="0" rtlCol="0" anchor="t">
              <a:spAutoFit/>
            </a:bodyPr>
            <a:lstStyle/>
            <a:p>
              <a:pPr algn="ctr">
                <a:lnSpc>
                  <a:spcPts val="2923"/>
                </a:lnSpc>
              </a:pPr>
              <a:r>
                <a:rPr lang="en-US" sz="2087" b="1" spc="39" dirty="0">
                  <a:solidFill>
                    <a:srgbClr val="FDFDFD"/>
                  </a:solidFill>
                  <a:latin typeface="Poppins Bold"/>
                  <a:ea typeface="Poppins Bold"/>
                  <a:cs typeface="Poppins Bold"/>
                  <a:sym typeface="Poppins Bold"/>
                </a:rPr>
                <a:t>Abdelrahman Osama</a:t>
              </a:r>
            </a:p>
          </p:txBody>
        </p:sp>
        <p:sp>
          <p:nvSpPr>
            <p:cNvPr id="32" name="TextBox 32"/>
            <p:cNvSpPr txBox="1"/>
            <p:nvPr/>
          </p:nvSpPr>
          <p:spPr>
            <a:xfrm>
              <a:off x="14754134" y="7333651"/>
              <a:ext cx="2641448" cy="290671"/>
            </a:xfrm>
            <a:prstGeom prst="rect">
              <a:avLst/>
            </a:prstGeom>
          </p:spPr>
          <p:txBody>
            <a:bodyPr lIns="0" tIns="0" rIns="0" bIns="0" rtlCol="0" anchor="t">
              <a:spAutoFit/>
            </a:bodyPr>
            <a:lstStyle/>
            <a:p>
              <a:pPr algn="ctr">
                <a:lnSpc>
                  <a:spcPts val="2223"/>
                </a:lnSpc>
              </a:pPr>
              <a:endParaRPr lang="en-US" sz="1587" spc="-31" dirty="0">
                <a:solidFill>
                  <a:srgbClr val="FDFDFD"/>
                </a:solidFill>
                <a:latin typeface="Poppins"/>
                <a:ea typeface="Poppins"/>
                <a:cs typeface="Poppins"/>
                <a:sym typeface="Poppins"/>
              </a:endParaRPr>
            </a:p>
          </p:txBody>
        </p:sp>
      </p:grpSp>
      <p:grpSp>
        <p:nvGrpSpPr>
          <p:cNvPr id="33" name="Group 33"/>
          <p:cNvGrpSpPr/>
          <p:nvPr/>
        </p:nvGrpSpPr>
        <p:grpSpPr>
          <a:xfrm>
            <a:off x="-1766494" y="9340175"/>
            <a:ext cx="21820987" cy="946825"/>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txBody>
            <a:bodyPr/>
            <a:lstStyle/>
            <a:p>
              <a:endParaRPr lang="en-US"/>
            </a:p>
          </p:txBody>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txBody>
            <a:bodyPr/>
            <a:lstStyle/>
            <a:p>
              <a:endParaRPr lang="en-US"/>
            </a:p>
          </p:txBody>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1" name="Group 50">
            <a:extLst>
              <a:ext uri="{FF2B5EF4-FFF2-40B4-BE49-F238E27FC236}">
                <a16:creationId xmlns:a16="http://schemas.microsoft.com/office/drawing/2014/main" id="{876730AC-839D-0144-142F-8807CE68503D}"/>
              </a:ext>
            </a:extLst>
          </p:cNvPr>
          <p:cNvGrpSpPr/>
          <p:nvPr/>
        </p:nvGrpSpPr>
        <p:grpSpPr>
          <a:xfrm>
            <a:off x="15414484" y="4583182"/>
            <a:ext cx="2868350" cy="3795995"/>
            <a:chOff x="14429050" y="3688581"/>
            <a:chExt cx="3296071" cy="4107914"/>
          </a:xfrm>
        </p:grpSpPr>
        <p:grpSp>
          <p:nvGrpSpPr>
            <p:cNvPr id="52" name="Group 19">
              <a:extLst>
                <a:ext uri="{FF2B5EF4-FFF2-40B4-BE49-F238E27FC236}">
                  <a16:creationId xmlns:a16="http://schemas.microsoft.com/office/drawing/2014/main" id="{8455C40C-E81A-2555-F67E-EA5BC9A5899D}"/>
                </a:ext>
              </a:extLst>
            </p:cNvPr>
            <p:cNvGrpSpPr/>
            <p:nvPr/>
          </p:nvGrpSpPr>
          <p:grpSpPr>
            <a:xfrm>
              <a:off x="14429050" y="6849670"/>
              <a:ext cx="3296071" cy="946825"/>
              <a:chOff x="0" y="0"/>
              <a:chExt cx="922973" cy="265132"/>
            </a:xfrm>
          </p:grpSpPr>
          <p:sp>
            <p:nvSpPr>
              <p:cNvPr id="56" name="Freeform 20">
                <a:extLst>
                  <a:ext uri="{FF2B5EF4-FFF2-40B4-BE49-F238E27FC236}">
                    <a16:creationId xmlns:a16="http://schemas.microsoft.com/office/drawing/2014/main" id="{11EF2A58-26ED-2098-01B2-0076D04BAAA1}"/>
                  </a:ext>
                </a:extLst>
              </p:cNvPr>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57" name="TextBox 21">
                <a:extLst>
                  <a:ext uri="{FF2B5EF4-FFF2-40B4-BE49-F238E27FC236}">
                    <a16:creationId xmlns:a16="http://schemas.microsoft.com/office/drawing/2014/main" id="{509701DA-9D28-CFAA-62B0-B56D926282D2}"/>
                  </a:ext>
                </a:extLst>
              </p:cNvPr>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3" name="Freeform 22">
              <a:extLst>
                <a:ext uri="{FF2B5EF4-FFF2-40B4-BE49-F238E27FC236}">
                  <a16:creationId xmlns:a16="http://schemas.microsoft.com/office/drawing/2014/main" id="{6E05E59E-0D01-28FC-1419-7BBC7369EACD}"/>
                </a:ext>
              </a:extLst>
            </p:cNvPr>
            <p:cNvSpPr/>
            <p:nvPr/>
          </p:nvSpPr>
          <p:spPr>
            <a:xfrm>
              <a:off x="1442905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8" cstate="print">
                <a:extLst>
                  <a:ext uri="{28A0092B-C50C-407E-A947-70E740481C1C}">
                    <a14:useLocalDpi xmlns:a14="http://schemas.microsoft.com/office/drawing/2010/main" val="0"/>
                  </a:ext>
                </a:extLst>
              </a:blip>
              <a:stretch>
                <a:fillRect/>
              </a:stretch>
            </a:blipFill>
          </p:spPr>
          <p:txBody>
            <a:bodyPr/>
            <a:lstStyle/>
            <a:p>
              <a:endParaRPr lang="en-US" dirty="0"/>
            </a:p>
          </p:txBody>
        </p:sp>
        <p:sp>
          <p:nvSpPr>
            <p:cNvPr id="54" name="TextBox 31">
              <a:extLst>
                <a:ext uri="{FF2B5EF4-FFF2-40B4-BE49-F238E27FC236}">
                  <a16:creationId xmlns:a16="http://schemas.microsoft.com/office/drawing/2014/main" id="{66BB5257-01AA-D288-77F5-2133C4D000EE}"/>
                </a:ext>
              </a:extLst>
            </p:cNvPr>
            <p:cNvSpPr txBox="1"/>
            <p:nvPr/>
          </p:nvSpPr>
          <p:spPr>
            <a:xfrm>
              <a:off x="14754134" y="6962323"/>
              <a:ext cx="2641448" cy="785413"/>
            </a:xfrm>
            <a:prstGeom prst="rect">
              <a:avLst/>
            </a:prstGeom>
          </p:spPr>
          <p:txBody>
            <a:bodyPr lIns="0" tIns="0" rIns="0" bIns="0" rtlCol="0" anchor="t">
              <a:spAutoFit/>
            </a:bodyPr>
            <a:lstStyle/>
            <a:p>
              <a:pPr algn="ctr">
                <a:lnSpc>
                  <a:spcPts val="2923"/>
                </a:lnSpc>
              </a:pPr>
              <a:r>
                <a:rPr lang="en-US" sz="2087" b="1" spc="39" dirty="0">
                  <a:solidFill>
                    <a:srgbClr val="FDFDFD"/>
                  </a:solidFill>
                  <a:latin typeface="Poppins Bold"/>
                  <a:ea typeface="Poppins Bold"/>
                  <a:cs typeface="Poppins Bold"/>
                  <a:sym typeface="Poppins Bold"/>
                </a:rPr>
                <a:t>Abdelrahman Zahran</a:t>
              </a:r>
            </a:p>
          </p:txBody>
        </p:sp>
        <p:sp>
          <p:nvSpPr>
            <p:cNvPr id="55" name="TextBox 32">
              <a:extLst>
                <a:ext uri="{FF2B5EF4-FFF2-40B4-BE49-F238E27FC236}">
                  <a16:creationId xmlns:a16="http://schemas.microsoft.com/office/drawing/2014/main" id="{6EBBE53A-7707-92E7-5E08-EDFF294E6D3F}"/>
                </a:ext>
              </a:extLst>
            </p:cNvPr>
            <p:cNvSpPr txBox="1"/>
            <p:nvPr/>
          </p:nvSpPr>
          <p:spPr>
            <a:xfrm>
              <a:off x="14754134" y="7333651"/>
              <a:ext cx="2641448" cy="290671"/>
            </a:xfrm>
            <a:prstGeom prst="rect">
              <a:avLst/>
            </a:prstGeom>
          </p:spPr>
          <p:txBody>
            <a:bodyPr lIns="0" tIns="0" rIns="0" bIns="0" rtlCol="0" anchor="t">
              <a:spAutoFit/>
            </a:bodyPr>
            <a:lstStyle/>
            <a:p>
              <a:pPr algn="ctr">
                <a:lnSpc>
                  <a:spcPts val="2223"/>
                </a:lnSpc>
              </a:pPr>
              <a:endParaRPr lang="en-US" sz="1587" spc="-31" dirty="0">
                <a:solidFill>
                  <a:srgbClr val="FDFDFD"/>
                </a:solidFill>
                <a:latin typeface="Poppins"/>
                <a:ea typeface="Poppins"/>
                <a:cs typeface="Poppins"/>
                <a:sym typeface="Poppins"/>
              </a:endParaRPr>
            </a:p>
          </p:txBody>
        </p:sp>
      </p:grpSp>
      <p:grpSp>
        <p:nvGrpSpPr>
          <p:cNvPr id="60" name="Group 59">
            <a:extLst>
              <a:ext uri="{FF2B5EF4-FFF2-40B4-BE49-F238E27FC236}">
                <a16:creationId xmlns:a16="http://schemas.microsoft.com/office/drawing/2014/main" id="{97DBE94E-AFF7-0A27-82E6-7B91DAFF132D}"/>
              </a:ext>
            </a:extLst>
          </p:cNvPr>
          <p:cNvGrpSpPr/>
          <p:nvPr/>
        </p:nvGrpSpPr>
        <p:grpSpPr>
          <a:xfrm>
            <a:off x="14552545" y="1321396"/>
            <a:ext cx="2289675" cy="2611218"/>
            <a:chOff x="6102572" y="3749143"/>
            <a:chExt cx="2868350" cy="3559545"/>
          </a:xfrm>
        </p:grpSpPr>
        <p:grpSp>
          <p:nvGrpSpPr>
            <p:cNvPr id="61" name="Group 60">
              <a:extLst>
                <a:ext uri="{FF2B5EF4-FFF2-40B4-BE49-F238E27FC236}">
                  <a16:creationId xmlns:a16="http://schemas.microsoft.com/office/drawing/2014/main" id="{AF3F73EF-54D8-E228-C8D9-93EEE7BB74EC}"/>
                </a:ext>
              </a:extLst>
            </p:cNvPr>
            <p:cNvGrpSpPr/>
            <p:nvPr/>
          </p:nvGrpSpPr>
          <p:grpSpPr>
            <a:xfrm>
              <a:off x="6102572" y="3749143"/>
              <a:ext cx="2868350" cy="3559545"/>
              <a:chOff x="7496477" y="3944461"/>
              <a:chExt cx="3296071" cy="3852034"/>
            </a:xfrm>
          </p:grpSpPr>
          <p:sp>
            <p:nvSpPr>
              <p:cNvPr id="63" name="Freeform 14">
                <a:extLst>
                  <a:ext uri="{FF2B5EF4-FFF2-40B4-BE49-F238E27FC236}">
                    <a16:creationId xmlns:a16="http://schemas.microsoft.com/office/drawing/2014/main" id="{10959A5A-066F-398F-537C-7AAA11BC4E03}"/>
                  </a:ext>
                </a:extLst>
              </p:cNvPr>
              <p:cNvSpPr/>
              <p:nvPr/>
            </p:nvSpPr>
            <p:spPr>
              <a:xfrm>
                <a:off x="7496477" y="3944461"/>
                <a:ext cx="3296067" cy="2949500"/>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9">
                  <a:extLst>
                    <a:ext uri="{28A0092B-C50C-407E-A947-70E740481C1C}">
                      <a14:useLocalDpi xmlns:a14="http://schemas.microsoft.com/office/drawing/2010/main" val="0"/>
                    </a:ext>
                  </a:extLst>
                </a:blip>
                <a:stretch>
                  <a:fillRect/>
                </a:stretch>
              </a:blipFill>
            </p:spPr>
            <p:txBody>
              <a:bodyPr/>
              <a:lstStyle/>
              <a:p>
                <a:endParaRPr lang="en-US" dirty="0"/>
              </a:p>
            </p:txBody>
          </p:sp>
          <p:grpSp>
            <p:nvGrpSpPr>
              <p:cNvPr id="64" name="Group 11">
                <a:extLst>
                  <a:ext uri="{FF2B5EF4-FFF2-40B4-BE49-F238E27FC236}">
                    <a16:creationId xmlns:a16="http://schemas.microsoft.com/office/drawing/2014/main" id="{ACC1771F-F49A-42C2-569F-15C6AC1387B0}"/>
                  </a:ext>
                </a:extLst>
              </p:cNvPr>
              <p:cNvGrpSpPr/>
              <p:nvPr/>
            </p:nvGrpSpPr>
            <p:grpSpPr>
              <a:xfrm>
                <a:off x="7496477" y="6713609"/>
                <a:ext cx="3296071" cy="1082886"/>
                <a:chOff x="0" y="-38100"/>
                <a:chExt cx="922973" cy="303232"/>
              </a:xfrm>
            </p:grpSpPr>
            <p:sp>
              <p:nvSpPr>
                <p:cNvPr id="67" name="Freeform 12">
                  <a:extLst>
                    <a:ext uri="{FF2B5EF4-FFF2-40B4-BE49-F238E27FC236}">
                      <a16:creationId xmlns:a16="http://schemas.microsoft.com/office/drawing/2014/main" id="{7A903075-5A9E-4F43-B8FF-DAB8A83CCD9E}"/>
                    </a:ext>
                  </a:extLst>
                </p:cNvPr>
                <p:cNvSpPr/>
                <p:nvPr/>
              </p:nvSpPr>
              <p:spPr>
                <a:xfrm>
                  <a:off x="0" y="12939"/>
                  <a:ext cx="922973" cy="252193"/>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68" name="TextBox 13">
                  <a:extLst>
                    <a:ext uri="{FF2B5EF4-FFF2-40B4-BE49-F238E27FC236}">
                      <a16:creationId xmlns:a16="http://schemas.microsoft.com/office/drawing/2014/main" id="{7F41796B-C376-D8F9-9E87-A65906C44B09}"/>
                    </a:ext>
                  </a:extLst>
                </p:cNvPr>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5" name="TextBox 27">
                <a:extLst>
                  <a:ext uri="{FF2B5EF4-FFF2-40B4-BE49-F238E27FC236}">
                    <a16:creationId xmlns:a16="http://schemas.microsoft.com/office/drawing/2014/main" id="{2F4D2DCA-36A7-32BD-16DA-BA9DF8BD8C46}"/>
                  </a:ext>
                </a:extLst>
              </p:cNvPr>
              <p:cNvSpPr txBox="1"/>
              <p:nvPr/>
            </p:nvSpPr>
            <p:spPr>
              <a:xfrm>
                <a:off x="7660131" y="6891174"/>
                <a:ext cx="2968755" cy="496215"/>
              </a:xfrm>
              <a:prstGeom prst="rect">
                <a:avLst/>
              </a:prstGeom>
            </p:spPr>
            <p:txBody>
              <a:bodyPr wrap="square" lIns="0" tIns="0" rIns="0" bIns="0" rtlCol="0" anchor="t">
                <a:spAutoFit/>
              </a:bodyPr>
              <a:lstStyle/>
              <a:p>
                <a:pPr algn="ctr">
                  <a:lnSpc>
                    <a:spcPts val="2923"/>
                  </a:lnSpc>
                </a:pPr>
                <a:r>
                  <a:rPr lang="en-US" sz="1600" b="1" spc="39" dirty="0">
                    <a:solidFill>
                      <a:srgbClr val="FDFDFD"/>
                    </a:solidFill>
                    <a:latin typeface="Poppins Bold"/>
                    <a:ea typeface="Poppins Bold"/>
                    <a:cs typeface="Poppins Bold"/>
                    <a:sym typeface="Poppins Bold"/>
                  </a:rPr>
                  <a:t>Mahmoud Khalid</a:t>
                </a:r>
              </a:p>
            </p:txBody>
          </p:sp>
          <p:sp>
            <p:nvSpPr>
              <p:cNvPr id="66" name="TextBox 28">
                <a:extLst>
                  <a:ext uri="{FF2B5EF4-FFF2-40B4-BE49-F238E27FC236}">
                    <a16:creationId xmlns:a16="http://schemas.microsoft.com/office/drawing/2014/main" id="{3B999FFA-F8E9-6DF5-3E18-223EA81AAC0F}"/>
                  </a:ext>
                </a:extLst>
              </p:cNvPr>
              <p:cNvSpPr txBox="1"/>
              <p:nvPr/>
            </p:nvSpPr>
            <p:spPr>
              <a:xfrm>
                <a:off x="7823789" y="7333651"/>
                <a:ext cx="2641448" cy="290671"/>
              </a:xfrm>
              <a:prstGeom prst="rect">
                <a:avLst/>
              </a:prstGeom>
            </p:spPr>
            <p:txBody>
              <a:bodyPr lIns="0" tIns="0" rIns="0" bIns="0" rtlCol="0" anchor="t">
                <a:spAutoFit/>
              </a:bodyPr>
              <a:lstStyle/>
              <a:p>
                <a:pPr algn="ctr">
                  <a:lnSpc>
                    <a:spcPts val="2223"/>
                  </a:lnSpc>
                </a:pPr>
                <a:endParaRPr lang="en-US" sz="1587" spc="-31" dirty="0">
                  <a:solidFill>
                    <a:srgbClr val="FDFDFD"/>
                  </a:solidFill>
                  <a:latin typeface="Poppins"/>
                  <a:ea typeface="Poppins"/>
                  <a:cs typeface="Poppins"/>
                  <a:sym typeface="Poppins"/>
                </a:endParaRPr>
              </a:p>
            </p:txBody>
          </p:sp>
        </p:grpSp>
        <p:sp>
          <p:nvSpPr>
            <p:cNvPr id="62" name="TextBox 61">
              <a:extLst>
                <a:ext uri="{FF2B5EF4-FFF2-40B4-BE49-F238E27FC236}">
                  <a16:creationId xmlns:a16="http://schemas.microsoft.com/office/drawing/2014/main" id="{1C12193A-F8D8-6BC3-6502-BD277283A8AC}"/>
                </a:ext>
              </a:extLst>
            </p:cNvPr>
            <p:cNvSpPr txBox="1"/>
            <p:nvPr/>
          </p:nvSpPr>
          <p:spPr>
            <a:xfrm>
              <a:off x="6387410" y="6787354"/>
              <a:ext cx="2298675" cy="503464"/>
            </a:xfrm>
            <a:prstGeom prst="rect">
              <a:avLst/>
            </a:prstGeom>
            <a:noFill/>
          </p:spPr>
          <p:txBody>
            <a:bodyPr wrap="square" rtlCol="0">
              <a:spAutoFit/>
            </a:bodyPr>
            <a:lstStyle/>
            <a:p>
              <a:pPr algn="ctr"/>
              <a:r>
                <a:rPr lang="en-US" i="1" dirty="0">
                  <a:solidFill>
                    <a:schemeClr val="bg1"/>
                  </a:solidFill>
                </a:rPr>
                <a:t>Team</a:t>
              </a:r>
              <a:r>
                <a:rPr lang="ar-EG" i="1" dirty="0">
                  <a:solidFill>
                    <a:schemeClr val="bg1"/>
                  </a:solidFill>
                </a:rPr>
                <a:t> </a:t>
              </a:r>
              <a:r>
                <a:rPr lang="en-US" i="1" dirty="0">
                  <a:solidFill>
                    <a:schemeClr val="bg1"/>
                  </a:solidFill>
                </a:rPr>
                <a:t>Instructor</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1000"/>
                                        <p:tgtEl>
                                          <p:spTgt spid="51"/>
                                        </p:tgtEl>
                                      </p:cBhvr>
                                    </p:animEffect>
                                    <p:anim calcmode="lin" valueType="num">
                                      <p:cBhvr>
                                        <p:cTn id="28" dur="1000" fill="hold"/>
                                        <p:tgtEl>
                                          <p:spTgt spid="51"/>
                                        </p:tgtEl>
                                        <p:attrNameLst>
                                          <p:attrName>ppt_x</p:attrName>
                                        </p:attrNameLst>
                                      </p:cBhvr>
                                      <p:tavLst>
                                        <p:tav tm="0">
                                          <p:val>
                                            <p:strVal val="#ppt_x"/>
                                          </p:val>
                                        </p:tav>
                                        <p:tav tm="100000">
                                          <p:val>
                                            <p:strVal val="#ppt_x"/>
                                          </p:val>
                                        </p:tav>
                                      </p:tavLst>
                                    </p:anim>
                                    <p:anim calcmode="lin" valueType="num">
                                      <p:cBhvr>
                                        <p:cTn id="29" dur="1000" fill="hold"/>
                                        <p:tgtEl>
                                          <p:spTgt spid="5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1000"/>
                                        <p:tgtEl>
                                          <p:spTgt spid="59"/>
                                        </p:tgtEl>
                                      </p:cBhvr>
                                    </p:animEffect>
                                    <p:anim calcmode="lin" valueType="num">
                                      <p:cBhvr>
                                        <p:cTn id="33" dur="1000" fill="hold"/>
                                        <p:tgtEl>
                                          <p:spTgt spid="59"/>
                                        </p:tgtEl>
                                        <p:attrNameLst>
                                          <p:attrName>ppt_x</p:attrName>
                                        </p:attrNameLst>
                                      </p:cBhvr>
                                      <p:tavLst>
                                        <p:tav tm="0">
                                          <p:val>
                                            <p:strVal val="#ppt_x"/>
                                          </p:val>
                                        </p:tav>
                                        <p:tav tm="100000">
                                          <p:val>
                                            <p:strVal val="#ppt_x"/>
                                          </p:val>
                                        </p:tav>
                                      </p:tavLst>
                                    </p:anim>
                                    <p:anim calcmode="lin" valueType="num">
                                      <p:cBhvr>
                                        <p:cTn id="34" dur="100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1000"/>
                                        <p:tgtEl>
                                          <p:spTgt spid="60"/>
                                        </p:tgtEl>
                                      </p:cBhvr>
                                    </p:animEffect>
                                    <p:anim calcmode="lin" valueType="num">
                                      <p:cBhvr>
                                        <p:cTn id="38" dur="1000" fill="hold"/>
                                        <p:tgtEl>
                                          <p:spTgt spid="60"/>
                                        </p:tgtEl>
                                        <p:attrNameLst>
                                          <p:attrName>ppt_x</p:attrName>
                                        </p:attrNameLst>
                                      </p:cBhvr>
                                      <p:tavLst>
                                        <p:tav tm="0">
                                          <p:val>
                                            <p:strVal val="#ppt_x"/>
                                          </p:val>
                                        </p:tav>
                                        <p:tav tm="100000">
                                          <p:val>
                                            <p:strVal val="#ppt_x"/>
                                          </p:val>
                                        </p:tav>
                                      </p:tavLst>
                                    </p:anim>
                                    <p:anim calcmode="lin" valueType="num">
                                      <p:cBhvr>
                                        <p:cTn id="3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896755" y="4236467"/>
            <a:ext cx="10494490" cy="2215991"/>
          </a:xfrm>
          <a:prstGeom prst="rect">
            <a:avLst/>
          </a:prstGeom>
        </p:spPr>
        <p:txBody>
          <a:bodyPr lIns="0" tIns="0" rIns="0" bIns="0" rtlCol="0" anchor="t">
            <a:spAutoFit/>
          </a:bodyPr>
          <a:lstStyle/>
          <a:p>
            <a:pPr algn="ctr"/>
            <a:r>
              <a:rPr lang="en-US" sz="2400" dirty="0">
                <a:solidFill>
                  <a:schemeClr val="bg1"/>
                </a:solidFill>
              </a:rPr>
              <a:t>The application is built as a generic library management system with the flexibility to allow purchasing of any type of product. It follows an N-tier architecture that separates concerns, making it easier to maintain and extend the application.</a:t>
            </a:r>
            <a:endParaRPr lang="ar-EG" sz="2400" dirty="0">
              <a:solidFill>
                <a:schemeClr val="bg1"/>
              </a:solidFill>
            </a:endParaRPr>
          </a:p>
          <a:p>
            <a:pPr algn="ctr"/>
            <a:endParaRPr lang="en-US" sz="2400" dirty="0">
              <a:solidFill>
                <a:schemeClr val="bg1"/>
              </a:solidFill>
            </a:endParaRPr>
          </a:p>
          <a:p>
            <a:pPr algn="ctr"/>
            <a:r>
              <a:rPr lang="en-US" sz="2400" dirty="0">
                <a:solidFill>
                  <a:schemeClr val="bg1"/>
                </a:solidFill>
              </a:rPr>
              <a:t>In this presentation, we’ll walk you through the core features, and technologies.</a:t>
            </a:r>
          </a:p>
          <a:p>
            <a:pPr algn="ctr"/>
            <a:r>
              <a:rPr lang="en-US" sz="2400" dirty="0">
                <a:solidFill>
                  <a:schemeClr val="bg1"/>
                </a:solidFill>
              </a:rPr>
              <a:t>We hope you find it insightful.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6">
            <a:extLst>
              <a:ext uri="{FF2B5EF4-FFF2-40B4-BE49-F238E27FC236}">
                <a16:creationId xmlns:a16="http://schemas.microsoft.com/office/drawing/2014/main" id="{46E1BCBD-CBE1-4524-B16B-D14FCB09EBEE}"/>
              </a:ext>
            </a:extLst>
          </p:cNvPr>
          <p:cNvGrpSpPr/>
          <p:nvPr/>
        </p:nvGrpSpPr>
        <p:grpSpPr>
          <a:xfrm>
            <a:off x="10239603" y="1122782"/>
            <a:ext cx="7019697" cy="10556306"/>
            <a:chOff x="10239603" y="1122782"/>
            <a:chExt cx="7019697" cy="10556306"/>
          </a:xfrm>
        </p:grpSpPr>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8779" y="1464284"/>
              <a:ext cx="6261345" cy="6261345"/>
              <a:chOff x="6350" y="6350"/>
              <a:chExt cx="8903970" cy="89039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dirty="0"/>
              </a:p>
            </p:txBody>
          </p:sp>
        </p:grpSp>
      </p:grpSp>
      <p:sp>
        <p:nvSpPr>
          <p:cNvPr id="11" name="TextBox 11"/>
          <p:cNvSpPr txBox="1"/>
          <p:nvPr/>
        </p:nvSpPr>
        <p:spPr>
          <a:xfrm>
            <a:off x="1518345" y="3390900"/>
            <a:ext cx="8414772" cy="5909310"/>
          </a:xfrm>
          <a:prstGeom prst="rect">
            <a:avLst/>
          </a:prstGeom>
        </p:spPr>
        <p:txBody>
          <a:bodyPr lIns="0" tIns="0" rIns="0" bIns="0" rtlCol="0" anchor="t">
            <a:spAutoFit/>
          </a:bodyPr>
          <a:lstStyle/>
          <a:p>
            <a:r>
              <a:rPr lang="en-US" sz="2400" dirty="0"/>
              <a:t>The Library MVC Project is a flexible and scalable e-commerce system built with ASP.NET Core MVC. It is designed to allow users to browse, purchase, and manage products across various categories. The project adopts a modular architecture.</a:t>
            </a:r>
          </a:p>
          <a:p>
            <a:endParaRPr lang="en-US" sz="2400" dirty="0"/>
          </a:p>
          <a:p>
            <a:r>
              <a:rPr lang="en-US" sz="2400" dirty="0"/>
              <a:t>The application is structured into multiple libraries to ensure clean separation of concerns and ease of future enhancements. By following established design patterns like the Repository and Unit of Work, the project emphasizes maintainability and efficient data handling. User management, including authentication and role-based access control, is seamlessly integrated using ASP.NET Core Identity.</a:t>
            </a:r>
          </a:p>
          <a:p>
            <a:endParaRPr lang="en-US" sz="2400" dirty="0"/>
          </a:p>
          <a:p>
            <a:r>
              <a:rPr lang="en-US" sz="2400" dirty="0"/>
              <a:t>The goal of this project is to offer a robust foundation for building scalable online shops while being flexible enough to handle the complexities of real-world e-commerce operations.</a:t>
            </a:r>
          </a:p>
        </p:txBody>
      </p:sp>
      <p:sp>
        <p:nvSpPr>
          <p:cNvPr id="12" name="TextBox 12"/>
          <p:cNvSpPr txBox="1"/>
          <p:nvPr/>
        </p:nvSpPr>
        <p:spPr>
          <a:xfrm>
            <a:off x="1518345" y="2273750"/>
            <a:ext cx="4155745"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About Project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US"/>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71523"/>
          </a:xfrm>
          <a:prstGeom prst="rect">
            <a:avLst/>
          </a:prstGeom>
        </p:spPr>
        <p:txBody>
          <a:bodyPr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Technologies</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128374"/>
            <a:ext cx="9006427" cy="2215991"/>
          </a:xfrm>
          <a:prstGeom prst="rect">
            <a:avLst/>
          </a:prstGeom>
        </p:spPr>
        <p:txBody>
          <a:bodyPr lIns="0" tIns="0" rIns="0" bIns="0" rtlCol="0" anchor="t">
            <a:spAutoFit/>
          </a:bodyPr>
          <a:lstStyle/>
          <a:p>
            <a:r>
              <a:rPr lang="en-US" sz="2400" dirty="0"/>
              <a:t>Our goal was to ensure a seamless user experience on the frontend, efficient data management on the backend, and secure handling of transactions and user data.</a:t>
            </a:r>
          </a:p>
          <a:p>
            <a:endParaRPr lang="en-US" sz="2400" dirty="0"/>
          </a:p>
          <a:p>
            <a:r>
              <a:rPr lang="en-US" sz="2400" dirty="0"/>
              <a:t>Now, let’s take a closer look at the technologies we utilized, divided into three key sectors: frontend, backend, and database tools.</a:t>
            </a:r>
          </a:p>
        </p:txBody>
      </p:sp>
      <p:grpSp>
        <p:nvGrpSpPr>
          <p:cNvPr id="10" name="Group 10"/>
          <p:cNvGrpSpPr/>
          <p:nvPr/>
        </p:nvGrpSpPr>
        <p:grpSpPr>
          <a:xfrm>
            <a:off x="9966307" y="300249"/>
            <a:ext cx="8027935" cy="9598729"/>
            <a:chOff x="0" y="0"/>
            <a:chExt cx="8603361" cy="10286746"/>
          </a:xfrm>
        </p:grpSpPr>
        <p:sp>
          <p:nvSpPr>
            <p:cNvPr id="11" name="Freeform 11"/>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txBody>
            <a:bodyPr/>
            <a:lstStyle/>
            <a:p>
              <a:endParaRPr lang="en-US"/>
            </a:p>
          </p:txBody>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grpSp>
        <p:nvGrpSpPr>
          <p:cNvPr id="16" name="Group 16"/>
          <p:cNvGrpSpPr/>
          <p:nvPr/>
        </p:nvGrpSpPr>
        <p:grpSpPr>
          <a:xfrm>
            <a:off x="1609132" y="5143500"/>
            <a:ext cx="11387207" cy="329872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txBody>
            <a:bodyPr/>
            <a:lstStyle/>
            <a:p>
              <a:endParaRPr lang="en-US"/>
            </a:p>
          </p:txBody>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4814991"/>
            <a:ext cx="2772169" cy="685553"/>
            <a:chOff x="0" y="0"/>
            <a:chExt cx="1013291" cy="250585"/>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a:p>
          </p:txBody>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u="none" strike="noStrike" dirty="0">
                  <a:solidFill>
                    <a:srgbClr val="FFFFFF"/>
                  </a:solidFill>
                  <a:latin typeface="Poppins Bold"/>
                  <a:ea typeface="Poppins Bold"/>
                  <a:cs typeface="Poppins Bold"/>
                  <a:sym typeface="Poppins Bold"/>
                </a:rPr>
                <a:t>Frontend</a:t>
              </a:r>
            </a:p>
          </p:txBody>
        </p:sp>
      </p:grpSp>
      <p:grpSp>
        <p:nvGrpSpPr>
          <p:cNvPr id="22" name="Group 22"/>
          <p:cNvGrpSpPr/>
          <p:nvPr/>
        </p:nvGrpSpPr>
        <p:grpSpPr>
          <a:xfrm>
            <a:off x="5912407" y="4814991"/>
            <a:ext cx="2772169" cy="685553"/>
            <a:chOff x="0" y="0"/>
            <a:chExt cx="1013291" cy="25058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a:p>
          </p:txBody>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u="none" strike="noStrike" dirty="0">
                  <a:solidFill>
                    <a:srgbClr val="FFFFFF"/>
                  </a:solidFill>
                  <a:latin typeface="Poppins Bold"/>
                  <a:ea typeface="Poppins Bold"/>
                  <a:cs typeface="Poppins Bold"/>
                  <a:sym typeface="Poppins Bold"/>
                </a:rPr>
                <a:t>Backend</a:t>
              </a:r>
            </a:p>
          </p:txBody>
        </p:sp>
      </p:grpSp>
      <p:grpSp>
        <p:nvGrpSpPr>
          <p:cNvPr id="25" name="Group 25"/>
          <p:cNvGrpSpPr/>
          <p:nvPr/>
        </p:nvGrpSpPr>
        <p:grpSpPr>
          <a:xfrm>
            <a:off x="9569222" y="4814991"/>
            <a:ext cx="2670160" cy="685553"/>
            <a:chOff x="0" y="0"/>
            <a:chExt cx="976004" cy="250585"/>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a:p>
          </p:txBody>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200" b="1" u="none" strike="noStrike" dirty="0">
                  <a:solidFill>
                    <a:srgbClr val="FFFFFF"/>
                  </a:solidFill>
                  <a:latin typeface="Poppins Bold"/>
                  <a:ea typeface="Poppins Bold"/>
                  <a:cs typeface="Poppins Bold"/>
                  <a:sym typeface="Poppins Bold"/>
                </a:rPr>
                <a:t>Database&amp;other</a:t>
              </a:r>
            </a:p>
          </p:txBody>
        </p:sp>
      </p:grpSp>
      <p:sp>
        <p:nvSpPr>
          <p:cNvPr id="28" name="TextBox 28"/>
          <p:cNvSpPr txBox="1"/>
          <p:nvPr/>
        </p:nvSpPr>
        <p:spPr>
          <a:xfrm>
            <a:off x="2308786" y="5688197"/>
            <a:ext cx="2661498" cy="2064668"/>
          </a:xfrm>
          <a:prstGeom prst="rect">
            <a:avLst/>
          </a:prstGeom>
        </p:spPr>
        <p:txBody>
          <a:bodyPr lIns="0" tIns="0" rIns="0" bIns="0" rtlCol="0" anchor="t">
            <a:spAutoFit/>
          </a:bodyPr>
          <a:lstStyle/>
          <a:p>
            <a:pPr marL="0" lvl="0" indent="0" algn="ctr">
              <a:lnSpc>
                <a:spcPts val="2334"/>
              </a:lnSpc>
              <a:spcBef>
                <a:spcPct val="0"/>
              </a:spcBef>
            </a:pPr>
            <a:endParaRPr lang="en-US" sz="2000" u="none" strike="noStrike"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Html and CSS</a:t>
            </a:r>
          </a:p>
          <a:p>
            <a:pPr marL="0" lvl="0" indent="0" algn="ctr">
              <a:lnSpc>
                <a:spcPts val="2334"/>
              </a:lnSpc>
              <a:spcBef>
                <a:spcPct val="0"/>
              </a:spcBef>
            </a:pPr>
            <a:endParaRPr lang="en-US" sz="2000"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JavaScript and jQuery</a:t>
            </a:r>
          </a:p>
          <a:p>
            <a:pPr marL="0" lvl="0" indent="0" algn="ctr">
              <a:lnSpc>
                <a:spcPts val="2334"/>
              </a:lnSpc>
              <a:spcBef>
                <a:spcPct val="0"/>
              </a:spcBef>
            </a:pPr>
            <a:endParaRPr lang="en-US" sz="2000"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Bootstrap</a:t>
            </a:r>
          </a:p>
        </p:txBody>
      </p:sp>
      <p:sp>
        <p:nvSpPr>
          <p:cNvPr id="29" name="TextBox 29"/>
          <p:cNvSpPr txBox="1"/>
          <p:nvPr/>
        </p:nvSpPr>
        <p:spPr>
          <a:xfrm>
            <a:off x="5999187" y="5790896"/>
            <a:ext cx="2661498" cy="1769715"/>
          </a:xfrm>
          <a:prstGeom prst="rect">
            <a:avLst/>
          </a:prstGeom>
        </p:spPr>
        <p:txBody>
          <a:bodyPr lIns="0" tIns="0" rIns="0" bIns="0" rtlCol="0" anchor="t">
            <a:spAutoFit/>
          </a:bodyPr>
          <a:lstStyle/>
          <a:p>
            <a:pPr marL="0" lvl="0" indent="0" algn="ctr">
              <a:lnSpc>
                <a:spcPts val="2334"/>
              </a:lnSpc>
              <a:spcBef>
                <a:spcPct val="0"/>
              </a:spcBef>
            </a:pPr>
            <a:endParaRPr lang="en-US" sz="2000" u="none" strike="noStrike"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ASP.NET MVC</a:t>
            </a:r>
          </a:p>
          <a:p>
            <a:pPr marL="0" lvl="0" indent="0" algn="ctr">
              <a:lnSpc>
                <a:spcPts val="2334"/>
              </a:lnSpc>
              <a:spcBef>
                <a:spcPct val="0"/>
              </a:spcBef>
            </a:pPr>
            <a:endParaRPr lang="en-US" sz="2000"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C#</a:t>
            </a:r>
          </a:p>
          <a:p>
            <a:pPr marL="0" lvl="0" indent="0" algn="ctr">
              <a:lnSpc>
                <a:spcPts val="2334"/>
              </a:lnSpc>
              <a:spcBef>
                <a:spcPct val="0"/>
              </a:spcBef>
            </a:pPr>
            <a:endParaRPr lang="en-US" sz="2000"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Entity framework</a:t>
            </a:r>
          </a:p>
        </p:txBody>
      </p:sp>
      <p:sp>
        <p:nvSpPr>
          <p:cNvPr id="30" name="TextBox 30"/>
          <p:cNvSpPr txBox="1"/>
          <p:nvPr/>
        </p:nvSpPr>
        <p:spPr>
          <a:xfrm>
            <a:off x="9688133" y="5540721"/>
            <a:ext cx="2661498" cy="2359620"/>
          </a:xfrm>
          <a:prstGeom prst="rect">
            <a:avLst/>
          </a:prstGeom>
        </p:spPr>
        <p:txBody>
          <a:bodyPr lIns="0" tIns="0" rIns="0" bIns="0" rtlCol="0" anchor="t">
            <a:spAutoFit/>
          </a:bodyPr>
          <a:lstStyle/>
          <a:p>
            <a:pPr marL="0" lvl="0" indent="0" algn="ctr">
              <a:lnSpc>
                <a:spcPts val="2334"/>
              </a:lnSpc>
              <a:spcBef>
                <a:spcPct val="0"/>
              </a:spcBef>
            </a:pPr>
            <a:endParaRPr lang="en-US" sz="2000" u="none" strike="noStrike"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SQL Server</a:t>
            </a:r>
          </a:p>
          <a:p>
            <a:pPr marL="0" lvl="0" indent="0" algn="ctr">
              <a:lnSpc>
                <a:spcPts val="2334"/>
              </a:lnSpc>
              <a:spcBef>
                <a:spcPct val="0"/>
              </a:spcBef>
            </a:pPr>
            <a:endParaRPr lang="en-US" sz="2000"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LINQ</a:t>
            </a:r>
          </a:p>
          <a:p>
            <a:pPr marL="0" lvl="0" indent="0" algn="ctr">
              <a:lnSpc>
                <a:spcPts val="2334"/>
              </a:lnSpc>
              <a:spcBef>
                <a:spcPct val="0"/>
              </a:spcBef>
            </a:pPr>
            <a:endParaRPr lang="en-US" sz="2000"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Git</a:t>
            </a:r>
          </a:p>
          <a:p>
            <a:pPr marL="0" lvl="0" indent="0" algn="ctr">
              <a:lnSpc>
                <a:spcPts val="2334"/>
              </a:lnSpc>
              <a:spcBef>
                <a:spcPct val="0"/>
              </a:spcBef>
            </a:pPr>
            <a:endParaRPr lang="en-US" sz="2000" spc="-33" dirty="0">
              <a:solidFill>
                <a:srgbClr val="FDFDFD"/>
              </a:solidFill>
              <a:latin typeface="Poppins"/>
              <a:ea typeface="Poppins"/>
              <a:cs typeface="Poppins"/>
              <a:sym typeface="Poppins"/>
            </a:endParaRPr>
          </a:p>
          <a:p>
            <a:pPr marL="0" lvl="0" indent="0" algn="ctr">
              <a:lnSpc>
                <a:spcPts val="2334"/>
              </a:lnSpc>
              <a:spcBef>
                <a:spcPct val="0"/>
              </a:spcBef>
            </a:pPr>
            <a:r>
              <a:rPr lang="en-US" sz="2000" u="none" strike="noStrike" spc="-33" dirty="0">
                <a:solidFill>
                  <a:srgbClr val="FDFDFD"/>
                </a:solidFill>
                <a:latin typeface="Poppins"/>
                <a:ea typeface="Poppins"/>
                <a:cs typeface="Poppins"/>
                <a:sym typeface="Poppins"/>
              </a:rPr>
              <a:t>Payment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979513" y="4725422"/>
            <a:ext cx="4017036" cy="799078"/>
          </a:xfrm>
          <a:prstGeom prst="rect">
            <a:avLst/>
          </a:prstGeom>
        </p:spPr>
        <p:txBody>
          <a:bodyPr wrap="square" lIns="0" tIns="0" rIns="0" bIns="0" rtlCol="0" anchor="t">
            <a:spAutoFit/>
          </a:bodyPr>
          <a:lstStyle/>
          <a:p>
            <a:pPr marL="0" lvl="0" indent="0" algn="l">
              <a:lnSpc>
                <a:spcPts val="6553"/>
              </a:lnSpc>
              <a:spcBef>
                <a:spcPct val="0"/>
              </a:spcBef>
            </a:pPr>
            <a:r>
              <a:rPr lang="en-US" sz="4680" dirty="0">
                <a:solidFill>
                  <a:srgbClr val="FDFDFD"/>
                </a:solidFill>
                <a:latin typeface="Open Sans Extra Bold"/>
                <a:ea typeface="Open Sans Extra Bold"/>
                <a:cs typeface="Open Sans Extra Bold"/>
                <a:sym typeface="Open Sans Extra Bold"/>
              </a:rPr>
              <a:t>Key Features</a:t>
            </a:r>
          </a:p>
        </p:txBody>
      </p:sp>
      <p:grpSp>
        <p:nvGrpSpPr>
          <p:cNvPr id="34" name="Group 33">
            <a:extLst>
              <a:ext uri="{FF2B5EF4-FFF2-40B4-BE49-F238E27FC236}">
                <a16:creationId xmlns:a16="http://schemas.microsoft.com/office/drawing/2014/main" id="{35FE179B-CF29-7257-B326-B53990BEAFBF}"/>
              </a:ext>
            </a:extLst>
          </p:cNvPr>
          <p:cNvGrpSpPr/>
          <p:nvPr/>
        </p:nvGrpSpPr>
        <p:grpSpPr>
          <a:xfrm>
            <a:off x="7963103" y="460658"/>
            <a:ext cx="11262152" cy="1424256"/>
            <a:chOff x="8618101" y="1767991"/>
            <a:chExt cx="11262152" cy="1424256"/>
          </a:xfrm>
        </p:grpSpPr>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1" name="TextBox 11"/>
            <p:cNvSpPr txBox="1"/>
            <p:nvPr/>
          </p:nvSpPr>
          <p:spPr>
            <a:xfrm>
              <a:off x="10202853" y="2387363"/>
              <a:ext cx="9677400" cy="363048"/>
            </a:xfrm>
            <a:prstGeom prst="rect">
              <a:avLst/>
            </a:prstGeom>
          </p:spPr>
          <p:txBody>
            <a:bodyPr wrap="square" lIns="0" tIns="0" rIns="0" bIns="0" rtlCol="0" anchor="t">
              <a:spAutoFit/>
            </a:bodyPr>
            <a:lstStyle/>
            <a:p>
              <a:pPr algn="l">
                <a:lnSpc>
                  <a:spcPts val="2495"/>
                </a:lnSpc>
              </a:pPr>
              <a:r>
                <a:rPr lang="en-US" sz="3600" u="none" strike="noStrike" spc="-35" dirty="0">
                  <a:solidFill>
                    <a:srgbClr val="145DA0"/>
                  </a:solidFill>
                  <a:latin typeface="Amasis MT Pro Black" panose="02040A04050005020304" pitchFamily="18" charset="0"/>
                  <a:ea typeface="Poppins"/>
                  <a:cs typeface="Poppins"/>
                  <a:sym typeface="Poppins"/>
                </a:rPr>
                <a:t>User Authentication &amp; Authorization</a:t>
              </a: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01</a:t>
              </a:r>
            </a:p>
          </p:txBody>
        </p:sp>
      </p:grpSp>
      <p:grpSp>
        <p:nvGrpSpPr>
          <p:cNvPr id="46" name="Group 45">
            <a:extLst>
              <a:ext uri="{FF2B5EF4-FFF2-40B4-BE49-F238E27FC236}">
                <a16:creationId xmlns:a16="http://schemas.microsoft.com/office/drawing/2014/main" id="{66AF6293-0AC7-11DA-846B-A482417AA87A}"/>
              </a:ext>
            </a:extLst>
          </p:cNvPr>
          <p:cNvGrpSpPr/>
          <p:nvPr/>
        </p:nvGrpSpPr>
        <p:grpSpPr>
          <a:xfrm>
            <a:off x="8811347" y="2363747"/>
            <a:ext cx="7443329" cy="1424256"/>
            <a:chOff x="9144000" y="3541391"/>
            <a:chExt cx="7443329" cy="1424256"/>
          </a:xfrm>
        </p:grpSpPr>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4" name="TextBox 14"/>
            <p:cNvSpPr txBox="1"/>
            <p:nvPr/>
          </p:nvSpPr>
          <p:spPr>
            <a:xfrm>
              <a:off x="10818984" y="4168300"/>
              <a:ext cx="5768345" cy="350802"/>
            </a:xfrm>
            <a:prstGeom prst="rect">
              <a:avLst/>
            </a:prstGeom>
          </p:spPr>
          <p:txBody>
            <a:bodyPr lIns="0" tIns="0" rIns="0" bIns="0" rtlCol="0" anchor="t">
              <a:spAutoFit/>
            </a:bodyPr>
            <a:lstStyle/>
            <a:p>
              <a:pPr algn="l">
                <a:lnSpc>
                  <a:spcPts val="2495"/>
                </a:lnSpc>
              </a:pPr>
              <a:r>
                <a:rPr lang="en-US" sz="3600" u="none" strike="noStrike" spc="-35" dirty="0">
                  <a:solidFill>
                    <a:srgbClr val="145DA0"/>
                  </a:solidFill>
                  <a:latin typeface="Amasis MT Pro Black" panose="02040A04050005020304" pitchFamily="18" charset="0"/>
                  <a:ea typeface="Poppins"/>
                  <a:cs typeface="Poppins"/>
                  <a:sym typeface="Poppins"/>
                </a:rPr>
                <a:t>Product Management</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02</a:t>
              </a:r>
            </a:p>
          </p:txBody>
        </p:sp>
      </p:grpSp>
      <p:grpSp>
        <p:nvGrpSpPr>
          <p:cNvPr id="47" name="Group 46">
            <a:extLst>
              <a:ext uri="{FF2B5EF4-FFF2-40B4-BE49-F238E27FC236}">
                <a16:creationId xmlns:a16="http://schemas.microsoft.com/office/drawing/2014/main" id="{6B1B385F-7EA9-4D03-F2E4-F8CF5DCCCE83}"/>
              </a:ext>
            </a:extLst>
          </p:cNvPr>
          <p:cNvGrpSpPr/>
          <p:nvPr/>
        </p:nvGrpSpPr>
        <p:grpSpPr>
          <a:xfrm>
            <a:off x="9387359" y="4535339"/>
            <a:ext cx="7415117" cy="1424256"/>
            <a:chOff x="9144000" y="5318072"/>
            <a:chExt cx="7415117" cy="1424256"/>
          </a:xfrm>
        </p:grpSpPr>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7" name="TextBox 17"/>
            <p:cNvSpPr txBox="1"/>
            <p:nvPr/>
          </p:nvSpPr>
          <p:spPr>
            <a:xfrm>
              <a:off x="10790772" y="5926232"/>
              <a:ext cx="5768345" cy="350802"/>
            </a:xfrm>
            <a:prstGeom prst="rect">
              <a:avLst/>
            </a:prstGeom>
          </p:spPr>
          <p:txBody>
            <a:bodyPr lIns="0" tIns="0" rIns="0" bIns="0" rtlCol="0" anchor="t">
              <a:spAutoFit/>
            </a:bodyPr>
            <a:lstStyle/>
            <a:p>
              <a:pPr marL="0" marR="0" lvl="0" indent="0" algn="l" defTabSz="914400" rtl="0" eaLnBrk="1" fontAlgn="auto" latinLnBrk="0" hangingPunct="1">
                <a:lnSpc>
                  <a:spcPts val="2495"/>
                </a:lnSpc>
                <a:spcBef>
                  <a:spcPts val="0"/>
                </a:spcBef>
                <a:spcAft>
                  <a:spcPts val="0"/>
                </a:spcAft>
                <a:buClrTx/>
                <a:buSzTx/>
                <a:buFontTx/>
                <a:buNone/>
                <a:tabLst/>
                <a:defRPr/>
              </a:pPr>
              <a:r>
                <a:rPr kumimoji="0" lang="en-US" sz="3600" b="0" i="0" u="none" strike="noStrike" kern="1200" cap="none" spc="-35" normalizeH="0" baseline="0" noProof="0" dirty="0">
                  <a:ln>
                    <a:noFill/>
                  </a:ln>
                  <a:solidFill>
                    <a:srgbClr val="145DA0"/>
                  </a:solidFill>
                  <a:effectLst/>
                  <a:uLnTx/>
                  <a:uFillTx/>
                  <a:latin typeface="Amasis MT Pro Black" panose="02040A04050005020304" pitchFamily="18" charset="0"/>
                  <a:ea typeface="Poppins"/>
                  <a:cs typeface="Poppins"/>
                  <a:sym typeface="Poppins"/>
                </a:rPr>
                <a:t>Shopping Cart</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grpSp>
        <p:nvGrpSpPr>
          <p:cNvPr id="48" name="Group 47">
            <a:extLst>
              <a:ext uri="{FF2B5EF4-FFF2-40B4-BE49-F238E27FC236}">
                <a16:creationId xmlns:a16="http://schemas.microsoft.com/office/drawing/2014/main" id="{4585DF27-F2FC-543D-24C6-8536F2D7F0F0}"/>
              </a:ext>
            </a:extLst>
          </p:cNvPr>
          <p:cNvGrpSpPr/>
          <p:nvPr/>
        </p:nvGrpSpPr>
        <p:grpSpPr>
          <a:xfrm>
            <a:off x="8811347" y="6809964"/>
            <a:ext cx="8587221" cy="1424256"/>
            <a:chOff x="8618101" y="7094753"/>
            <a:chExt cx="8587221" cy="1424256"/>
          </a:xfrm>
        </p:grpSpPr>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0" name="TextBox 20"/>
            <p:cNvSpPr txBox="1"/>
            <p:nvPr/>
          </p:nvSpPr>
          <p:spPr>
            <a:xfrm>
              <a:off x="10187415" y="7679309"/>
              <a:ext cx="7017907" cy="350802"/>
            </a:xfrm>
            <a:prstGeom prst="rect">
              <a:avLst/>
            </a:prstGeom>
          </p:spPr>
          <p:txBody>
            <a:bodyPr wrap="square" lIns="0" tIns="0" rIns="0" bIns="0" rtlCol="0" anchor="t">
              <a:spAutoFit/>
            </a:bodyPr>
            <a:lstStyle/>
            <a:p>
              <a:pPr marL="0" marR="0" lvl="0" indent="0" algn="l" defTabSz="914400" rtl="0" eaLnBrk="1" fontAlgn="auto" latinLnBrk="0" hangingPunct="1">
                <a:lnSpc>
                  <a:spcPts val="2495"/>
                </a:lnSpc>
                <a:spcBef>
                  <a:spcPts val="0"/>
                </a:spcBef>
                <a:spcAft>
                  <a:spcPts val="0"/>
                </a:spcAft>
                <a:buClrTx/>
                <a:buSzTx/>
                <a:buFontTx/>
                <a:buNone/>
                <a:tabLst/>
                <a:defRPr/>
              </a:pPr>
              <a:r>
                <a:rPr kumimoji="0" lang="en-US" sz="3600" b="0" i="0" u="none" strike="noStrike" kern="1200" cap="none" spc="-35" normalizeH="0" baseline="0" noProof="0" dirty="0">
                  <a:ln>
                    <a:noFill/>
                  </a:ln>
                  <a:solidFill>
                    <a:srgbClr val="145DA0"/>
                  </a:solidFill>
                  <a:effectLst/>
                  <a:uLnTx/>
                  <a:uFillTx/>
                  <a:latin typeface="Amasis MT Pro Black" panose="02040A04050005020304" pitchFamily="18" charset="0"/>
                  <a:ea typeface="Poppins"/>
                  <a:cs typeface="Poppins"/>
                  <a:sym typeface="Poppins"/>
                </a:rPr>
                <a:t>Payment Gateway Integration</a:t>
              </a: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04</a:t>
              </a:r>
            </a:p>
          </p:txBody>
        </p:sp>
      </p:grpSp>
      <p:grpSp>
        <p:nvGrpSpPr>
          <p:cNvPr id="22" name="Group 22"/>
          <p:cNvGrpSpPr/>
          <p:nvPr/>
        </p:nvGrpSpPr>
        <p:grpSpPr>
          <a:xfrm>
            <a:off x="7161857" y="94788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dirty="0"/>
            </a:p>
          </p:txBody>
        </p:sp>
        <p:sp>
          <p:nvSpPr>
            <p:cNvPr id="24" name="TextBox 24"/>
            <p:cNvSpPr txBox="1"/>
            <p:nvPr/>
          </p:nvSpPr>
          <p:spPr>
            <a:xfrm>
              <a:off x="76201" y="28576"/>
              <a:ext cx="660401" cy="708026"/>
            </a:xfrm>
            <a:prstGeom prst="rect">
              <a:avLst/>
            </a:prstGeom>
          </p:spPr>
          <p:txBody>
            <a:bodyPr lIns="0" tIns="0" rIns="0" bIns="0" rtlCol="0" anchor="ctr"/>
            <a:lstStyle/>
            <a:p>
              <a:pPr algn="ctr">
                <a:lnSpc>
                  <a:spcPts val="3640"/>
                </a:lnSpc>
              </a:pPr>
              <a:endParaRPr dirty="0"/>
            </a:p>
          </p:txBody>
        </p:sp>
      </p:grpSp>
      <p:grpSp>
        <p:nvGrpSpPr>
          <p:cNvPr id="25" name="Group 25"/>
          <p:cNvGrpSpPr/>
          <p:nvPr/>
        </p:nvGrpSpPr>
        <p:grpSpPr>
          <a:xfrm>
            <a:off x="8019135" y="2850971"/>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dirty="0"/>
            </a:p>
          </p:txBody>
        </p:sp>
      </p:grpSp>
      <p:grpSp>
        <p:nvGrpSpPr>
          <p:cNvPr id="28" name="Group 28"/>
          <p:cNvGrpSpPr/>
          <p:nvPr/>
        </p:nvGrpSpPr>
        <p:grpSpPr>
          <a:xfrm>
            <a:off x="7976101" y="7297188"/>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5800" y="500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dirty="0"/>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9" name="Group 38">
            <a:extLst>
              <a:ext uri="{FF2B5EF4-FFF2-40B4-BE49-F238E27FC236}">
                <a16:creationId xmlns:a16="http://schemas.microsoft.com/office/drawing/2014/main" id="{2C6A1B62-6711-887C-15A0-0B11747CAD65}"/>
              </a:ext>
            </a:extLst>
          </p:cNvPr>
          <p:cNvGrpSpPr/>
          <p:nvPr/>
        </p:nvGrpSpPr>
        <p:grpSpPr>
          <a:xfrm>
            <a:off x="8003509" y="8748444"/>
            <a:ext cx="7339760" cy="1424256"/>
            <a:chOff x="8618101" y="1767991"/>
            <a:chExt cx="7339760" cy="1424256"/>
          </a:xfrm>
        </p:grpSpPr>
        <p:sp>
          <p:nvSpPr>
            <p:cNvPr id="40" name="Freeform 10">
              <a:extLst>
                <a:ext uri="{FF2B5EF4-FFF2-40B4-BE49-F238E27FC236}">
                  <a16:creationId xmlns:a16="http://schemas.microsoft.com/office/drawing/2014/main" id="{E34A4070-6F9E-5FE2-8543-143694F872AD}"/>
                </a:ext>
              </a:extLst>
            </p:cNvPr>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1" name="TextBox 11">
              <a:extLst>
                <a:ext uri="{FF2B5EF4-FFF2-40B4-BE49-F238E27FC236}">
                  <a16:creationId xmlns:a16="http://schemas.microsoft.com/office/drawing/2014/main" id="{422784FD-C201-4912-8837-2FF5EC931E45}"/>
                </a:ext>
              </a:extLst>
            </p:cNvPr>
            <p:cNvSpPr txBox="1"/>
            <p:nvPr/>
          </p:nvSpPr>
          <p:spPr>
            <a:xfrm>
              <a:off x="10189516" y="2396841"/>
              <a:ext cx="5768345" cy="350802"/>
            </a:xfrm>
            <a:prstGeom prst="rect">
              <a:avLst/>
            </a:prstGeom>
          </p:spPr>
          <p:txBody>
            <a:bodyPr lIns="0" tIns="0" rIns="0" bIns="0" rtlCol="0" anchor="t">
              <a:spAutoFit/>
            </a:bodyPr>
            <a:lstStyle/>
            <a:p>
              <a:pPr marL="0" marR="0" lvl="0" indent="0" algn="l" defTabSz="914400" rtl="0" eaLnBrk="1" fontAlgn="auto" latinLnBrk="0" hangingPunct="1">
                <a:lnSpc>
                  <a:spcPts val="2495"/>
                </a:lnSpc>
                <a:spcBef>
                  <a:spcPts val="0"/>
                </a:spcBef>
                <a:spcAft>
                  <a:spcPts val="0"/>
                </a:spcAft>
                <a:buClrTx/>
                <a:buSzTx/>
                <a:buFontTx/>
                <a:buNone/>
                <a:tabLst/>
                <a:defRPr/>
              </a:pPr>
              <a:r>
                <a:rPr kumimoji="0" lang="en-US" sz="3600" b="0" i="0" u="none" strike="noStrike" kern="1200" cap="none" spc="-35" normalizeH="0" baseline="0" noProof="0" dirty="0">
                  <a:ln>
                    <a:noFill/>
                  </a:ln>
                  <a:solidFill>
                    <a:srgbClr val="145DA0"/>
                  </a:solidFill>
                  <a:effectLst/>
                  <a:uLnTx/>
                  <a:uFillTx/>
                  <a:latin typeface="Amasis MT Pro Black" panose="02040A04050005020304" pitchFamily="18" charset="0"/>
                  <a:ea typeface="Poppins"/>
                  <a:cs typeface="Poppins"/>
                  <a:sym typeface="Poppins"/>
                </a:rPr>
                <a:t>Order Management</a:t>
              </a:r>
            </a:p>
          </p:txBody>
        </p:sp>
        <p:sp>
          <p:nvSpPr>
            <p:cNvPr id="42" name="TextBox 12">
              <a:extLst>
                <a:ext uri="{FF2B5EF4-FFF2-40B4-BE49-F238E27FC236}">
                  <a16:creationId xmlns:a16="http://schemas.microsoft.com/office/drawing/2014/main" id="{7F2A830D-32C9-1E64-5F0B-68C5169B27C2}"/>
                </a:ext>
              </a:extLst>
            </p:cNvPr>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05</a:t>
              </a:r>
            </a:p>
          </p:txBody>
        </p:sp>
      </p:grpSp>
      <p:grpSp>
        <p:nvGrpSpPr>
          <p:cNvPr id="43" name="Group 22">
            <a:extLst>
              <a:ext uri="{FF2B5EF4-FFF2-40B4-BE49-F238E27FC236}">
                <a16:creationId xmlns:a16="http://schemas.microsoft.com/office/drawing/2014/main" id="{8048CC3E-B095-F234-2CDE-96EFC4C1FF98}"/>
              </a:ext>
            </a:extLst>
          </p:cNvPr>
          <p:cNvGrpSpPr/>
          <p:nvPr/>
        </p:nvGrpSpPr>
        <p:grpSpPr>
          <a:xfrm>
            <a:off x="7086600" y="9113293"/>
            <a:ext cx="373607" cy="373607"/>
            <a:chOff x="0" y="0"/>
            <a:chExt cx="812800" cy="812800"/>
          </a:xfrm>
        </p:grpSpPr>
        <p:sp>
          <p:nvSpPr>
            <p:cNvPr id="44" name="Freeform 23">
              <a:extLst>
                <a:ext uri="{FF2B5EF4-FFF2-40B4-BE49-F238E27FC236}">
                  <a16:creationId xmlns:a16="http://schemas.microsoft.com/office/drawing/2014/main" id="{882C8EE4-D1BB-98B7-869E-5686FBEFCA7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45" name="TextBox 24">
              <a:extLst>
                <a:ext uri="{FF2B5EF4-FFF2-40B4-BE49-F238E27FC236}">
                  <a16:creationId xmlns:a16="http://schemas.microsoft.com/office/drawing/2014/main" id="{C334F5A5-28A8-568B-FA65-BA4323567FC1}"/>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750"/>
                                        <p:tgtEl>
                                          <p:spTgt spid="34"/>
                                        </p:tgtEl>
                                      </p:cBhvr>
                                    </p:animEffect>
                                  </p:childTnLst>
                                </p:cTn>
                              </p:par>
                              <p:par>
                                <p:cTn id="8" presetID="45"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000"/>
                                        <p:tgtEl>
                                          <p:spTgt spid="22"/>
                                        </p:tgtEl>
                                      </p:cBhvr>
                                    </p:animEffect>
                                    <p:anim calcmode="lin" valueType="num">
                                      <p:cBhvr>
                                        <p:cTn id="11" dur="2000" fill="hold"/>
                                        <p:tgtEl>
                                          <p:spTgt spid="22"/>
                                        </p:tgtEl>
                                        <p:attrNameLst>
                                          <p:attrName>ppt_w</p:attrName>
                                        </p:attrNameLst>
                                      </p:cBhvr>
                                      <p:tavLst>
                                        <p:tav tm="0" fmla="#ppt_w*sin(2.5*pi*$)">
                                          <p:val>
                                            <p:fltVal val="0"/>
                                          </p:val>
                                        </p:tav>
                                        <p:tav tm="100000">
                                          <p:val>
                                            <p:fltVal val="1"/>
                                          </p:val>
                                        </p:tav>
                                      </p:tavLst>
                                    </p:anim>
                                    <p:anim calcmode="lin" valueType="num">
                                      <p:cBhvr>
                                        <p:cTn id="12"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750"/>
                                        <p:tgtEl>
                                          <p:spTgt spid="46"/>
                                        </p:tgtEl>
                                      </p:cBhvr>
                                    </p:animEffect>
                                  </p:childTnLst>
                                </p:cTn>
                              </p:par>
                              <p:par>
                                <p:cTn id="18" presetID="45"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000"/>
                                        <p:tgtEl>
                                          <p:spTgt spid="25"/>
                                        </p:tgtEl>
                                      </p:cBhvr>
                                    </p:animEffect>
                                    <p:anim calcmode="lin" valueType="num">
                                      <p:cBhvr>
                                        <p:cTn id="21" dur="2000" fill="hold"/>
                                        <p:tgtEl>
                                          <p:spTgt spid="25"/>
                                        </p:tgtEl>
                                        <p:attrNameLst>
                                          <p:attrName>ppt_w</p:attrName>
                                        </p:attrNameLst>
                                      </p:cBhvr>
                                      <p:tavLst>
                                        <p:tav tm="0" fmla="#ppt_w*sin(2.5*pi*$)">
                                          <p:val>
                                            <p:fltVal val="0"/>
                                          </p:val>
                                        </p:tav>
                                        <p:tav tm="100000">
                                          <p:val>
                                            <p:fltVal val="1"/>
                                          </p:val>
                                        </p:tav>
                                      </p:tavLst>
                                    </p:anim>
                                    <p:anim calcmode="lin" valueType="num">
                                      <p:cBhvr>
                                        <p:cTn id="22"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750"/>
                                        <p:tgtEl>
                                          <p:spTgt spid="47"/>
                                        </p:tgtEl>
                                      </p:cBhvr>
                                    </p:animEffect>
                                  </p:childTnLst>
                                </p:cTn>
                              </p:par>
                              <p:par>
                                <p:cTn id="28" presetID="45"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2000"/>
                                        <p:tgtEl>
                                          <p:spTgt spid="31"/>
                                        </p:tgtEl>
                                      </p:cBhvr>
                                    </p:animEffect>
                                    <p:anim calcmode="lin" valueType="num">
                                      <p:cBhvr>
                                        <p:cTn id="31" dur="2000" fill="hold"/>
                                        <p:tgtEl>
                                          <p:spTgt spid="31"/>
                                        </p:tgtEl>
                                        <p:attrNameLst>
                                          <p:attrName>ppt_w</p:attrName>
                                        </p:attrNameLst>
                                      </p:cBhvr>
                                      <p:tavLst>
                                        <p:tav tm="0" fmla="#ppt_w*sin(2.5*pi*$)">
                                          <p:val>
                                            <p:fltVal val="0"/>
                                          </p:val>
                                        </p:tav>
                                        <p:tav tm="100000">
                                          <p:val>
                                            <p:fltVal val="1"/>
                                          </p:val>
                                        </p:tav>
                                      </p:tavLst>
                                    </p:anim>
                                    <p:anim calcmode="lin" valueType="num">
                                      <p:cBhvr>
                                        <p:cTn id="32"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750"/>
                                        <p:tgtEl>
                                          <p:spTgt spid="48"/>
                                        </p:tgtEl>
                                      </p:cBhvr>
                                    </p:animEffect>
                                  </p:childTnLst>
                                </p:cTn>
                              </p:par>
                              <p:par>
                                <p:cTn id="38" presetID="45"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000"/>
                                        <p:tgtEl>
                                          <p:spTgt spid="28"/>
                                        </p:tgtEl>
                                      </p:cBhvr>
                                    </p:animEffect>
                                    <p:anim calcmode="lin" valueType="num">
                                      <p:cBhvr>
                                        <p:cTn id="41" dur="2000" fill="hold"/>
                                        <p:tgtEl>
                                          <p:spTgt spid="28"/>
                                        </p:tgtEl>
                                        <p:attrNameLst>
                                          <p:attrName>ppt_w</p:attrName>
                                        </p:attrNameLst>
                                      </p:cBhvr>
                                      <p:tavLst>
                                        <p:tav tm="0" fmla="#ppt_w*sin(2.5*pi*$)">
                                          <p:val>
                                            <p:fltVal val="0"/>
                                          </p:val>
                                        </p:tav>
                                        <p:tav tm="100000">
                                          <p:val>
                                            <p:fltVal val="1"/>
                                          </p:val>
                                        </p:tav>
                                      </p:tavLst>
                                    </p:anim>
                                    <p:anim calcmode="lin" valueType="num">
                                      <p:cBhvr>
                                        <p:cTn id="4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750"/>
                                        <p:tgtEl>
                                          <p:spTgt spid="39"/>
                                        </p:tgtEl>
                                      </p:cBhvr>
                                    </p:animEffect>
                                  </p:childTnLst>
                                </p:cTn>
                              </p:par>
                              <p:par>
                                <p:cTn id="48" presetID="45"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2000"/>
                                        <p:tgtEl>
                                          <p:spTgt spid="43"/>
                                        </p:tgtEl>
                                      </p:cBhvr>
                                    </p:animEffect>
                                    <p:anim calcmode="lin" valueType="num">
                                      <p:cBhvr>
                                        <p:cTn id="51" dur="2000" fill="hold"/>
                                        <p:tgtEl>
                                          <p:spTgt spid="43"/>
                                        </p:tgtEl>
                                        <p:attrNameLst>
                                          <p:attrName>ppt_w</p:attrName>
                                        </p:attrNameLst>
                                      </p:cBhvr>
                                      <p:tavLst>
                                        <p:tav tm="0" fmla="#ppt_w*sin(2.5*pi*$)">
                                          <p:val>
                                            <p:fltVal val="0"/>
                                          </p:val>
                                        </p:tav>
                                        <p:tav tm="100000">
                                          <p:val>
                                            <p:fltVal val="1"/>
                                          </p:val>
                                        </p:tav>
                                      </p:tavLst>
                                    </p:anim>
                                    <p:anim calcmode="lin" valueType="num">
                                      <p:cBhvr>
                                        <p:cTn id="5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267746"/>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dirty="0">
                <a:solidFill>
                  <a:srgbClr val="FFFFFF"/>
                </a:solidFill>
                <a:latin typeface="Open Sans Extra Bold"/>
                <a:ea typeface="Open Sans Extra Bold"/>
                <a:cs typeface="Open Sans Extra Bold"/>
                <a:sym typeface="Open Sans Extra Bold"/>
              </a:rPr>
              <a:t>Architecture</a:t>
            </a:r>
          </a:p>
        </p:txBody>
      </p:sp>
      <p:sp>
        <p:nvSpPr>
          <p:cNvPr id="9" name="TextBox 9"/>
          <p:cNvSpPr txBox="1"/>
          <p:nvPr/>
        </p:nvSpPr>
        <p:spPr>
          <a:xfrm>
            <a:off x="4536263" y="5589151"/>
            <a:ext cx="9215471" cy="1518429"/>
          </a:xfrm>
          <a:prstGeom prst="rect">
            <a:avLst/>
          </a:prstGeom>
        </p:spPr>
        <p:txBody>
          <a:bodyPr lIns="0" tIns="0" rIns="0" bIns="0" rtlCol="0" anchor="t">
            <a:spAutoFit/>
          </a:bodyPr>
          <a:lstStyle/>
          <a:p>
            <a:pPr marL="0" lvl="0" indent="0" algn="ctr">
              <a:lnSpc>
                <a:spcPts val="2952"/>
              </a:lnSpc>
              <a:spcBef>
                <a:spcPct val="0"/>
              </a:spcBef>
            </a:pPr>
            <a:r>
              <a:rPr lang="en-US" sz="2108" u="none" strike="noStrike" spc="-42" dirty="0">
                <a:solidFill>
                  <a:srgbClr val="FFFFFF"/>
                </a:solidFill>
                <a:latin typeface="Poppins"/>
                <a:ea typeface="Poppins"/>
                <a:cs typeface="Poppins"/>
                <a:sym typeface="Poppins"/>
              </a:rPr>
              <a:t>Our architecture leverages the flexibility of the MVC pattern, the power of Entity Framework for database management, and the separation of concerns via the NTier architecture and repository pattern, resulting in a scalable and maintainable E-commerce platform.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grpSp>
        <p:nvGrpSpPr>
          <p:cNvPr id="3" name="Group 3"/>
          <p:cNvGrpSpPr/>
          <p:nvPr/>
        </p:nvGrpSpPr>
        <p:grpSpPr>
          <a:xfrm>
            <a:off x="1028700" y="2324100"/>
            <a:ext cx="14586028" cy="6617776"/>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dirty="0"/>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5775957" cy="1126591"/>
          </a:xfrm>
          <a:prstGeom prst="rect">
            <a:avLst/>
          </a:prstGeom>
        </p:spPr>
        <p:txBody>
          <a:bodyPr lIns="0" tIns="0" rIns="0" bIns="0" rtlCol="0" anchor="t">
            <a:spAutoFit/>
          </a:bodyPr>
          <a:lstStyle/>
          <a:p>
            <a:pPr algn="l">
              <a:lnSpc>
                <a:spcPts val="9247"/>
              </a:lnSpc>
              <a:spcBef>
                <a:spcPct val="0"/>
              </a:spcBef>
            </a:pPr>
            <a:r>
              <a:rPr lang="en-US" sz="6605" dirty="0">
                <a:solidFill>
                  <a:srgbClr val="FDFDFD"/>
                </a:solidFill>
                <a:latin typeface="Open Sans Extra Bold"/>
                <a:ea typeface="Open Sans Extra Bold"/>
                <a:cs typeface="Open Sans Extra Bold"/>
                <a:sym typeface="Open Sans Extra Bold"/>
              </a:rPr>
              <a:t>Architecture</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62919" y="3771900"/>
            <a:ext cx="8730595" cy="4649030"/>
          </a:xfrm>
          <a:prstGeom prst="rect">
            <a:avLst/>
          </a:prstGeom>
        </p:spPr>
        <p:txBody>
          <a:bodyPr wrap="square" lIns="0" tIns="0" rIns="0" bIns="0" rtlCol="0" anchor="t">
            <a:spAutoFit/>
          </a:bodyPr>
          <a:lstStyle/>
          <a:p>
            <a:pPr algn="ctr">
              <a:lnSpc>
                <a:spcPts val="2763"/>
              </a:lnSpc>
            </a:pPr>
            <a:r>
              <a:rPr lang="en-US" sz="1973" u="none" strike="noStrike" spc="-39" dirty="0">
                <a:solidFill>
                  <a:srgbClr val="145DA0"/>
                </a:solidFill>
                <a:latin typeface="Poppins"/>
                <a:ea typeface="Poppins"/>
                <a:cs typeface="Poppins"/>
                <a:sym typeface="Poppins"/>
              </a:rPr>
              <a:t>Model: Represents the core business logic and data, including classes like Product, Category, and Order. These models interact with the database through Entity Framework and include data annotations for validation.</a:t>
            </a:r>
          </a:p>
          <a:p>
            <a:pPr algn="ctr">
              <a:lnSpc>
                <a:spcPts val="2763"/>
              </a:lnSpc>
            </a:pPr>
            <a:endParaRPr lang="en-US" sz="1973" spc="-39" dirty="0">
              <a:solidFill>
                <a:srgbClr val="145DA0"/>
              </a:solidFill>
              <a:latin typeface="Poppins"/>
              <a:ea typeface="Poppins"/>
              <a:cs typeface="Poppins"/>
              <a:sym typeface="Poppins"/>
            </a:endParaRPr>
          </a:p>
          <a:p>
            <a:pPr algn="ctr">
              <a:lnSpc>
                <a:spcPts val="2763"/>
              </a:lnSpc>
            </a:pPr>
            <a:r>
              <a:rPr lang="en-US" sz="1973" u="none" strike="noStrike" spc="-39" dirty="0">
                <a:solidFill>
                  <a:srgbClr val="145DA0"/>
                </a:solidFill>
                <a:latin typeface="Poppins"/>
                <a:ea typeface="Poppins"/>
                <a:cs typeface="Poppins"/>
                <a:sym typeface="Poppins"/>
              </a:rPr>
              <a:t>View: Manages the user interface, using Razor Pages to render HTML combined with dynamic data. The views are responsible for displaying data to the user, such as product listings, shopping cart details, and order summaries.</a:t>
            </a:r>
          </a:p>
          <a:p>
            <a:pPr algn="ctr">
              <a:lnSpc>
                <a:spcPts val="2763"/>
              </a:lnSpc>
            </a:pPr>
            <a:endParaRPr lang="en-US" sz="1973" spc="-39" dirty="0">
              <a:solidFill>
                <a:srgbClr val="145DA0"/>
              </a:solidFill>
              <a:latin typeface="Poppins"/>
              <a:ea typeface="Poppins"/>
              <a:cs typeface="Poppins"/>
              <a:sym typeface="Poppins"/>
            </a:endParaRPr>
          </a:p>
          <a:p>
            <a:pPr algn="ctr">
              <a:lnSpc>
                <a:spcPts val="2763"/>
              </a:lnSpc>
            </a:pPr>
            <a:r>
              <a:rPr lang="en-US" sz="1973" u="none" strike="noStrike" spc="-39" dirty="0">
                <a:solidFill>
                  <a:srgbClr val="145DA0"/>
                </a:solidFill>
                <a:latin typeface="Poppins"/>
                <a:ea typeface="Poppins"/>
                <a:cs typeface="Poppins"/>
                <a:sym typeface="Poppins"/>
              </a:rPr>
              <a:t>Controller: Handles user input and interactions, such as processing requests for creating, updating, or deleting products. Controllers also manage CRUD operations for categories, users, and orders.</a:t>
            </a:r>
          </a:p>
        </p:txBody>
      </p:sp>
      <p:sp>
        <p:nvSpPr>
          <p:cNvPr id="16" name="TextBox 16"/>
          <p:cNvSpPr txBox="1"/>
          <p:nvPr/>
        </p:nvSpPr>
        <p:spPr>
          <a:xfrm>
            <a:off x="4684794" y="2781300"/>
            <a:ext cx="2348490" cy="465294"/>
          </a:xfrm>
          <a:prstGeom prst="rect">
            <a:avLst/>
          </a:prstGeom>
        </p:spPr>
        <p:txBody>
          <a:bodyPr lIns="0" tIns="0" rIns="0" bIns="0" rtlCol="0" anchor="t">
            <a:spAutoFit/>
          </a:bodyPr>
          <a:lstStyle/>
          <a:p>
            <a:pPr algn="ctr">
              <a:lnSpc>
                <a:spcPts val="3759"/>
              </a:lnSpc>
              <a:spcBef>
                <a:spcPct val="0"/>
              </a:spcBef>
            </a:pPr>
            <a:r>
              <a:rPr lang="en-US" sz="2685" dirty="0">
                <a:solidFill>
                  <a:srgbClr val="145DA0"/>
                </a:solidFill>
                <a:latin typeface="Open Sans Extra Bold"/>
                <a:ea typeface="Open Sans Extra Bold"/>
                <a:cs typeface="Open Sans Extra Bold"/>
                <a:sym typeface="Open Sans Extra Bold"/>
              </a:rPr>
              <a:t>MVC Pattern</a:t>
            </a:r>
          </a:p>
        </p:txBody>
      </p:sp>
      <p:sp>
        <p:nvSpPr>
          <p:cNvPr id="19" name="TextBox 19"/>
          <p:cNvSpPr txBox="1"/>
          <p:nvPr/>
        </p:nvSpPr>
        <p:spPr>
          <a:xfrm>
            <a:off x="10957082" y="3848100"/>
            <a:ext cx="4359113" cy="2853666"/>
          </a:xfrm>
          <a:prstGeom prst="rect">
            <a:avLst/>
          </a:prstGeom>
        </p:spPr>
        <p:txBody>
          <a:bodyPr wrap="square" lIns="0" tIns="0" rIns="0" bIns="0" rtlCol="0" anchor="t">
            <a:spAutoFit/>
          </a:bodyPr>
          <a:lstStyle/>
          <a:p>
            <a:pPr algn="ctr">
              <a:lnSpc>
                <a:spcPts val="2763"/>
              </a:lnSpc>
            </a:pPr>
            <a:r>
              <a:rPr lang="en-US" sz="1973" u="none" strike="noStrike" spc="-39" dirty="0">
                <a:solidFill>
                  <a:srgbClr val="145DA0"/>
                </a:solidFill>
                <a:latin typeface="Poppins"/>
                <a:ea typeface="Poppins"/>
                <a:cs typeface="Poppins"/>
                <a:sym typeface="Poppins"/>
              </a:rPr>
              <a:t>The routing system in MVC directs incoming requests to the appropriate controller actions. </a:t>
            </a:r>
          </a:p>
          <a:p>
            <a:pPr algn="ctr">
              <a:lnSpc>
                <a:spcPts val="2763"/>
              </a:lnSpc>
            </a:pPr>
            <a:endParaRPr lang="en-US" sz="1973" spc="-39" dirty="0">
              <a:solidFill>
                <a:srgbClr val="145DA0"/>
              </a:solidFill>
              <a:latin typeface="Poppins"/>
              <a:ea typeface="Poppins"/>
              <a:cs typeface="Poppins"/>
              <a:sym typeface="Poppins"/>
            </a:endParaRPr>
          </a:p>
          <a:p>
            <a:pPr algn="ctr">
              <a:lnSpc>
                <a:spcPts val="2763"/>
              </a:lnSpc>
            </a:pPr>
            <a:r>
              <a:rPr lang="en-US" sz="1973" u="none" strike="noStrike" spc="-39" dirty="0">
                <a:solidFill>
                  <a:srgbClr val="145DA0"/>
                </a:solidFill>
                <a:latin typeface="Poppins"/>
                <a:ea typeface="Poppins"/>
                <a:cs typeface="Poppins"/>
                <a:sym typeface="Poppins"/>
              </a:rPr>
              <a:t>We implemented custom routes to ensure clean URLs, improving both user experience and SEO performance.</a:t>
            </a:r>
          </a:p>
        </p:txBody>
      </p:sp>
      <p:sp>
        <p:nvSpPr>
          <p:cNvPr id="20" name="TextBox 20"/>
          <p:cNvSpPr txBox="1"/>
          <p:nvPr/>
        </p:nvSpPr>
        <p:spPr>
          <a:xfrm>
            <a:off x="12228028" y="2781300"/>
            <a:ext cx="2348490" cy="465294"/>
          </a:xfrm>
          <a:prstGeom prst="rect">
            <a:avLst/>
          </a:prstGeom>
        </p:spPr>
        <p:txBody>
          <a:bodyPr lIns="0" tIns="0" rIns="0" bIns="0" rtlCol="0" anchor="t">
            <a:spAutoFit/>
          </a:bodyPr>
          <a:lstStyle/>
          <a:p>
            <a:pPr algn="ctr">
              <a:lnSpc>
                <a:spcPts val="3759"/>
              </a:lnSpc>
              <a:spcBef>
                <a:spcPct val="0"/>
              </a:spcBef>
            </a:pPr>
            <a:r>
              <a:rPr lang="en-US" sz="2685" dirty="0">
                <a:solidFill>
                  <a:srgbClr val="145DA0"/>
                </a:solidFill>
                <a:latin typeface="Open Sans Extra Bold"/>
                <a:ea typeface="Open Sans Extra Bold"/>
                <a:cs typeface="Open Sans Extra Bold"/>
                <a:sym typeface="Open Sans Extra Bold"/>
              </a:rPr>
              <a:t>Routing</a:t>
            </a:r>
          </a:p>
        </p:txBody>
      </p:sp>
      <p:sp>
        <p:nvSpPr>
          <p:cNvPr id="22" name="AutoShape 15">
            <a:extLst>
              <a:ext uri="{FF2B5EF4-FFF2-40B4-BE49-F238E27FC236}">
                <a16:creationId xmlns:a16="http://schemas.microsoft.com/office/drawing/2014/main" id="{B7A040AF-6D5E-F274-6B63-3372B4D67A8C}"/>
              </a:ext>
            </a:extLst>
          </p:cNvPr>
          <p:cNvSpPr/>
          <p:nvPr/>
        </p:nvSpPr>
        <p:spPr>
          <a:xfrm>
            <a:off x="10744199" y="2499049"/>
            <a:ext cx="1" cy="6267877"/>
          </a:xfrm>
          <a:prstGeom prst="line">
            <a:avLst/>
          </a:prstGeom>
          <a:ln w="38100" cap="flat">
            <a:solidFill>
              <a:srgbClr val="145DA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4" presetClass="entr" presetSubtype="1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6E944C1-CEE9-493E-B62B-E128311DDD86}">
  <we:reference id="4b785c87-866c-4bad-85d8-5d1ae467ac9a" version="3.14.3.0" store="EXCatalog" storeType="EXCatalog"/>
  <we:alternateReferences>
    <we:reference id="WA104381909" version="3.14.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1599</TotalTime>
  <Words>775</Words>
  <Application>Microsoft Office PowerPoint</Application>
  <PresentationFormat>Custom</PresentationFormat>
  <Paragraphs>113</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Poppins</vt:lpstr>
      <vt:lpstr>Open Sans Extra Bold</vt:lpstr>
      <vt:lpstr>Alata</vt:lpstr>
      <vt:lpstr>Poppins Bold</vt:lpstr>
      <vt:lpstr>Calibri</vt:lpstr>
      <vt:lpstr>Arial</vt:lpstr>
      <vt:lpstr>Amasis MT Pro Black</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Egypt Pioneers Initiative</dc:title>
  <cp:lastModifiedBy>محمد اشرف عبدالله مطر</cp:lastModifiedBy>
  <cp:revision>10</cp:revision>
  <dcterms:created xsi:type="dcterms:W3CDTF">2006-08-16T00:00:00Z</dcterms:created>
  <dcterms:modified xsi:type="dcterms:W3CDTF">2024-11-22T16:09:03Z</dcterms:modified>
  <dc:identifier>DAGUA98oCxo</dc:identifier>
</cp:coreProperties>
</file>